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1012" r:id="rId2"/>
    <p:sldId id="1013" r:id="rId3"/>
    <p:sldId id="1045" r:id="rId4"/>
    <p:sldId id="982" r:id="rId5"/>
    <p:sldId id="1017" r:id="rId6"/>
    <p:sldId id="1000" r:id="rId7"/>
    <p:sldId id="983" r:id="rId8"/>
    <p:sldId id="1024" r:id="rId9"/>
    <p:sldId id="1020" r:id="rId10"/>
    <p:sldId id="1021" r:id="rId11"/>
    <p:sldId id="984" r:id="rId12"/>
    <p:sldId id="1037" r:id="rId13"/>
    <p:sldId id="1011" r:id="rId14"/>
    <p:sldId id="1014" r:id="rId15"/>
    <p:sldId id="1001" r:id="rId16"/>
    <p:sldId id="1042" r:id="rId17"/>
    <p:sldId id="1043" r:id="rId18"/>
    <p:sldId id="985" r:id="rId19"/>
    <p:sldId id="1044" r:id="rId20"/>
    <p:sldId id="1002" r:id="rId21"/>
    <p:sldId id="1019" r:id="rId22"/>
    <p:sldId id="987" r:id="rId23"/>
    <p:sldId id="705" r:id="rId24"/>
    <p:sldId id="1035" r:id="rId25"/>
    <p:sldId id="1026" r:id="rId26"/>
    <p:sldId id="1033" r:id="rId27"/>
    <p:sldId id="859" r:id="rId28"/>
    <p:sldId id="1048" r:id="rId29"/>
    <p:sldId id="1047" r:id="rId30"/>
    <p:sldId id="858" r:id="rId31"/>
    <p:sldId id="986" r:id="rId32"/>
    <p:sldId id="1039" r:id="rId33"/>
    <p:sldId id="1028" r:id="rId34"/>
    <p:sldId id="1015" r:id="rId35"/>
    <p:sldId id="1022" r:id="rId36"/>
    <p:sldId id="1049" r:id="rId37"/>
    <p:sldId id="1016" r:id="rId38"/>
    <p:sldId id="1029" r:id="rId39"/>
    <p:sldId id="1031" r:id="rId40"/>
    <p:sldId id="1046" r:id="rId41"/>
    <p:sldId id="1032" r:id="rId42"/>
    <p:sldId id="1034" r:id="rId43"/>
    <p:sldId id="1041" r:id="rId44"/>
    <p:sldId id="1018" r:id="rId45"/>
    <p:sldId id="1025" r:id="rId46"/>
    <p:sldId id="1023" r:id="rId47"/>
    <p:sldId id="1030" r:id="rId48"/>
    <p:sldId id="1027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5238"/>
  </p:normalViewPr>
  <p:slideViewPr>
    <p:cSldViewPr snapToGrid="0" snapToObjects="1">
      <p:cViewPr varScale="1">
        <p:scale>
          <a:sx n="100" d="100"/>
          <a:sy n="100" d="100"/>
        </p:scale>
        <p:origin x="18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285E-A688-7B4C-A599-232BABD38106}" type="datetimeFigureOut">
              <a:rPr lang="en-US" smtClean="0"/>
              <a:t>11/21/25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5FC6F-C933-9048-A836-664FFF51D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6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8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7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B644-DC98-A084-A68D-342BAD106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14A7B9-4ED1-9588-0BC7-9CC26F5BE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DCD59B-10F3-B432-5481-2DDB72AD9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032146-6340-6C06-A85E-7CB524C3D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9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4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A7F7-9B4F-48A4-07FA-6D1D45AB3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6B516F-CA98-2DC5-6BE0-488795D11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8C0E905-1678-3A57-2024-20970CC39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C6C-68A1-9F8B-C3DC-746E2DBA9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66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1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59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13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78564-6993-BA5E-BE20-C216C03FE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5E853D-01EB-207B-545C-DBB50398A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C1BC3C8-DDAB-38AE-237E-B211950BD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236BDA-0BDD-61C3-E520-0F63BACA1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31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2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7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3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7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5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A28CF-005A-65D8-C9F4-4AE3D91C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EF0880-C4DF-9FF8-F1FC-F1C17B5F6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716AB5-8250-BE26-F573-D1F6EEB5D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2BAD78-5F74-5461-7668-32900D1C0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1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CFF7F-A8D0-20D9-5C17-52BE6A05B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F50AE2-9E95-853F-FC20-9D38128BF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173C53-6B26-673D-658D-5D36EEDFA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D43D2F-0AE3-2E56-425A-E566F1248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4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A1CC-062D-6C5E-B26D-5C12FA4BA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7D9782-0AE5-7477-7AAC-7D31629A0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8BF5AB-EDC4-66E1-EB2D-03F0D2FD6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Outline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F71E4B-3CAF-A79A-7B27-F07C5AB82B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5FC6F-C933-9048-A836-664FFF51D8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9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0FD75-523B-1949-9858-489D3486877D}" type="datetime1">
              <a:rPr lang="en-AU" smtClean="0"/>
              <a:t>21/11/2025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33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2DDCA-A4F6-B847-9584-BF4973CA0034}" type="datetime1">
              <a:rPr lang="en-AU" smtClean="0"/>
              <a:t>22/11/2025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6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0DA27-E98D-5E4B-8D80-0B919C694C6B}" type="datetime1">
              <a:rPr lang="en-AU" smtClean="0"/>
              <a:t>22/11/2025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86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6F6C-905B-FB45-B7F6-F1CD23DEFB5A}" type="datetime1">
              <a:rPr lang="en-AU" smtClean="0"/>
              <a:t>22/11/2025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2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942A1-1DA8-9E41-8EDB-BE7C7C8529D3}" type="datetime1">
              <a:rPr lang="en-AU" smtClean="0"/>
              <a:t>22/11/2025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64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FE40-DEB0-5841-884B-459C6D20DC00}" type="datetime1">
              <a:rPr lang="en-AU" smtClean="0"/>
              <a:t>22/11/2025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9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E614B-DDA8-C24B-B457-5B370AD78156}" type="datetime1">
              <a:rPr lang="en-AU" smtClean="0"/>
              <a:t>22/11/2025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21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3AB26-F478-C742-AA15-675BE9AF2286}" type="datetime1">
              <a:rPr lang="en-AU" smtClean="0"/>
              <a:t>21/11/2025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66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3E7E-48DD-5843-BC55-3636CB3860B6}" type="datetime1">
              <a:rPr lang="en-AU" smtClean="0"/>
              <a:t>21/11/2025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7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92D6-DA25-2F44-B509-8F20017006A4}" type="datetime1">
              <a:rPr lang="en-AU" smtClean="0"/>
              <a:t>22/11/2025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9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844B-E9AC-CB49-A5EA-55B55F5990ED}" type="datetime1">
              <a:rPr lang="en-AU" smtClean="0"/>
              <a:t>22/11/2025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76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48378-FBF2-544A-9704-6F031F3CBB82}" type="datetime1">
              <a:rPr lang="en-AU" smtClean="0"/>
              <a:t>21/11/2025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317B-5C31-6B4D-BD10-D9D600A4A5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B4CF-A3E9-928D-B7E3-4293370DE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Higher-Order Learning with Graph Neural Networks via Hypergraph Encodings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3F81D-4D62-E5E9-4B74-83C740D14A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Raphael Pellegrin*, Lukas Fesser*, Melanie Weber</a:t>
            </a:r>
          </a:p>
          <a:p>
            <a:r>
              <a:rPr lang="en-US" dirty="0"/>
              <a:t>11/21/2025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7E9F-0226-F337-560A-60651D67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085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58E21-3355-8C8B-826C-780F9B574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9" y="2340927"/>
            <a:ext cx="10041921" cy="217614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5DC48C7-476B-42F4-9385-051DF332E9E6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 Datasets – Node Classification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B96AFB93-ABC8-974E-898A-5B9C70E6DC1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F0EFE-CF8D-7411-08D1-CF55D20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56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Graph-level vs Hypergraph-level architectures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289713"/>
            <a:ext cx="5865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GNN on clique expansion outperforms HNN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EE62DA-C71C-221A-4640-0BCEE4AD9AFA}"/>
              </a:ext>
            </a:extLst>
          </p:cNvPr>
          <p:cNvGrpSpPr/>
          <p:nvPr/>
        </p:nvGrpSpPr>
        <p:grpSpPr>
          <a:xfrm>
            <a:off x="1034080" y="2417734"/>
            <a:ext cx="9977120" cy="2594878"/>
            <a:chOff x="487680" y="2228424"/>
            <a:chExt cx="11216640" cy="3088640"/>
          </a:xfrm>
        </p:grpSpPr>
        <p:pic>
          <p:nvPicPr>
            <p:cNvPr id="3" name="Grafik 2" descr="Ein Bild, das Text, Schrift, weiß, Screenshot enthält.&#10;&#10;Automatisch generierte Beschreibung">
              <a:extLst>
                <a:ext uri="{FF2B5EF4-FFF2-40B4-BE49-F238E27FC236}">
                  <a16:creationId xmlns:a16="http://schemas.microsoft.com/office/drawing/2014/main" id="{44E535AD-EB1D-BB72-29C9-F56BBB6E4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" y="2228424"/>
              <a:ext cx="11216640" cy="3088640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6685B48-8DBA-3FB3-FBC4-28F3D97DD550}"/>
                </a:ext>
              </a:extLst>
            </p:cNvPr>
            <p:cNvSpPr/>
            <p:nvPr/>
          </p:nvSpPr>
          <p:spPr>
            <a:xfrm>
              <a:off x="584200" y="2512294"/>
              <a:ext cx="11023600" cy="223969"/>
            </a:xfrm>
            <a:prstGeom prst="rect">
              <a:avLst/>
            </a:prstGeom>
            <a:solidFill>
              <a:schemeClr val="accent5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6972685-81BD-B634-73C4-21DABD96BFA1}"/>
                </a:ext>
              </a:extLst>
            </p:cNvPr>
            <p:cNvSpPr/>
            <p:nvPr/>
          </p:nvSpPr>
          <p:spPr>
            <a:xfrm>
              <a:off x="596900" y="3869971"/>
              <a:ext cx="11023600" cy="223969"/>
            </a:xfrm>
            <a:prstGeom prst="rect">
              <a:avLst/>
            </a:prstGeom>
            <a:solidFill>
              <a:schemeClr val="accent5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92E73E-FE4E-FD35-7B65-720F3FF44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80" y="5421294"/>
            <a:ext cx="3975100" cy="90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D5AA3-91F9-C39A-5B3A-D59CFE22D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20" y="5328759"/>
            <a:ext cx="4038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33DF7-97C9-9C64-7F5C-6CDF24C1E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A91F0AA7-07B7-9766-3E8B-EF7101429DE6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Structural and Positional Encodings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2B753BA0-59DC-FDD4-C685-F1ADF0B98474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3BBB9B-9328-6010-27F4-998CC853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0B68E2-3983-E730-F9B7-E33D18EDBAA6}"/>
              </a:ext>
            </a:extLst>
          </p:cNvPr>
          <p:cNvSpPr txBox="1"/>
          <p:nvPr/>
        </p:nvSpPr>
        <p:spPr>
          <a:xfrm>
            <a:off x="698999" y="1031933"/>
            <a:ext cx="99932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Can we endow GNNs with additional structure? </a:t>
            </a:r>
          </a:p>
          <a:p>
            <a:endParaRPr lang="en-US" sz="22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Local PEs</a:t>
            </a:r>
            <a:r>
              <a:rPr lang="en-AU" sz="2400" dirty="0"/>
              <a:t> supply nodes with information about their </a:t>
            </a:r>
            <a:r>
              <a:rPr lang="en-AU" sz="2400" b="1" dirty="0"/>
              <a:t>position within local clusters or substructures</a:t>
            </a:r>
            <a:r>
              <a:rPr lang="en-AU" sz="2400" dirty="0"/>
              <a:t>, such as their distance to the centroid of their community.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Global PEs </a:t>
            </a:r>
            <a:r>
              <a:rPr lang="en-AU" sz="2400" dirty="0"/>
              <a:t>convey a node’s </a:t>
            </a:r>
            <a:r>
              <a:rPr lang="en-AU" sz="2400" b="1" dirty="0"/>
              <a:t>overall position </a:t>
            </a:r>
            <a:r>
              <a:rPr lang="en-AU" sz="2400" dirty="0"/>
              <a:t>within the entire graph.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SEs</a:t>
            </a:r>
            <a:r>
              <a:rPr lang="en-AU" sz="2400" dirty="0"/>
              <a:t> capture </a:t>
            </a:r>
            <a:r>
              <a:rPr lang="en-AU" sz="2400" b="1" dirty="0"/>
              <a:t>structural information</a:t>
            </a:r>
            <a:r>
              <a:rPr lang="en-AU" sz="2400" dirty="0"/>
              <a:t>, such as pair-wise node distances, node degrees.</a:t>
            </a:r>
            <a:endParaRPr lang="en-US" sz="2400" dirty="0"/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99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Enhancing Representational Power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13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031933"/>
            <a:ext cx="999329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Can we endow GNNs with additional structure? </a:t>
            </a:r>
          </a:p>
          <a:p>
            <a:endParaRPr lang="en-US" sz="2200" b="1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Data Augmentation: Encodings</a:t>
            </a:r>
          </a:p>
          <a:p>
            <a:r>
              <a:rPr lang="en-US" sz="2200" dirty="0">
                <a:solidFill>
                  <a:srgbClr val="000000"/>
                </a:solidFill>
                <a:effectLst/>
              </a:rPr>
              <a:t>Structural (SE) and Positional (PE) encodings endow GNNs with information that it cannot learn on its 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Graph Laplacian (Global 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Substructure counts (Local 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Node degrees (Local 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Discrete curvature (Local 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</a:rPr>
              <a:t>R</a:t>
            </a:r>
            <a:r>
              <a:rPr lang="en-US" sz="2200" dirty="0">
                <a:solidFill>
                  <a:srgbClr val="000000"/>
                </a:solidFill>
              </a:rPr>
              <a:t>andow walks (Global PE)</a:t>
            </a:r>
            <a:endParaRPr lang="en-US" sz="2200" dirty="0">
              <a:solidFill>
                <a:srgbClr val="000000"/>
              </a:solidFill>
              <a:effectLst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Beyond Message-Passing GNNs: Leveraging higher-order structure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</a:rPr>
              <a:t>[Morris et al., AAAI 2019]: Message-passing between sets of nodes. More expressive, but computationally expensive.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</a:rPr>
              <a:t>Topological architectures, e.g., hypergraph neural networks.</a:t>
            </a: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A diagram of barbell graph&#10;&#10;AI-generated content may be incorrect.">
            <a:extLst>
              <a:ext uri="{FF2B5EF4-FFF2-40B4-BE49-F238E27FC236}">
                <a16:creationId xmlns:a16="http://schemas.microsoft.com/office/drawing/2014/main" id="{3856FCCC-AF25-E427-E41D-693B0074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45" b="-88"/>
          <a:stretch>
            <a:fillRect/>
          </a:stretch>
        </p:blipFill>
        <p:spPr>
          <a:xfrm>
            <a:off x="9188121" y="2660837"/>
            <a:ext cx="2743200" cy="221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81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D919CDBF-1A51-E5D7-3E39-BF1E129E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2110"/>
          <a:stretch>
            <a:fillRect/>
          </a:stretch>
        </p:blipFill>
        <p:spPr>
          <a:xfrm>
            <a:off x="6551720" y="1466600"/>
            <a:ext cx="4962333" cy="3924799"/>
          </a:xfrm>
          <a:prstGeom prst="rect">
            <a:avLst/>
          </a:prstGeom>
        </p:spPr>
      </p:pic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38587D72-58BF-2658-6CD8-0D10E99D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00" y="1221674"/>
            <a:ext cx="4497027" cy="473892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EF51EDF-D27B-CA5C-A38D-D09018061E26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Illustration of graph RW and Curvature</a:t>
            </a:r>
          </a:p>
        </p:txBody>
      </p:sp>
      <p:cxnSp>
        <p:nvCxnSpPr>
          <p:cNvPr id="7" name="Gerade Verbindung 87">
            <a:extLst>
              <a:ext uri="{FF2B5EF4-FFF2-40B4-BE49-F238E27FC236}">
                <a16:creationId xmlns:a16="http://schemas.microsoft.com/office/drawing/2014/main" id="{57F32727-437F-6A71-E7CC-E77B290639D1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67563C4-C747-D9BD-1190-19CBE665D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744" y="5636325"/>
            <a:ext cx="2295273" cy="3290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26A9C-A2DB-26A6-9F40-23DF58CD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85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 – H-LAPE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8" y="1289713"/>
            <a:ext cx="999329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How to best leverage higher-order relational information?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Augment graph with structural information, computed at the hypergraph-level.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rgbClr val="000000"/>
                </a:solidFill>
              </a:rPr>
              <a:t>Eigenvectors of the Hodge Laplacian (H-LAPE)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44058F-2913-DF7C-EAB3-47C841AAB063}"/>
              </a:ext>
            </a:extLst>
          </p:cNvPr>
          <p:cNvGrpSpPr/>
          <p:nvPr/>
        </p:nvGrpSpPr>
        <p:grpSpPr>
          <a:xfrm>
            <a:off x="1153215" y="3497127"/>
            <a:ext cx="1542128" cy="1165647"/>
            <a:chOff x="1905001" y="3313497"/>
            <a:chExt cx="1542128" cy="1165647"/>
          </a:xfrm>
        </p:grpSpPr>
        <p:pic>
          <p:nvPicPr>
            <p:cNvPr id="4" name="Grafik 3" descr="Ein Bild, das Text, Schrift, weiß, Handschrift enthält.&#10;&#10;Automatisch generierte Beschreibung">
              <a:extLst>
                <a:ext uri="{FF2B5EF4-FFF2-40B4-BE49-F238E27FC236}">
                  <a16:creationId xmlns:a16="http://schemas.microsoft.com/office/drawing/2014/main" id="{F74FA248-101F-CD81-6C5C-132120D87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98" t="64343" r="5927"/>
            <a:stretch>
              <a:fillRect/>
            </a:stretch>
          </p:blipFill>
          <p:spPr>
            <a:xfrm>
              <a:off x="1954426" y="3884784"/>
              <a:ext cx="1492703" cy="594360"/>
            </a:xfrm>
            <a:prstGeom prst="rect">
              <a:avLst/>
            </a:prstGeom>
          </p:spPr>
        </p:pic>
        <p:pic>
          <p:nvPicPr>
            <p:cNvPr id="9" name="Grafik 8" descr="Ein Bild, das Text, Schrift, weiß, Handschrift enthält.&#10;&#10;Automatisch generierte Beschreibung">
              <a:extLst>
                <a:ext uri="{FF2B5EF4-FFF2-40B4-BE49-F238E27FC236}">
                  <a16:creationId xmlns:a16="http://schemas.microsoft.com/office/drawing/2014/main" id="{A88C9BCF-111B-0C65-A84A-44DDDB80B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937" t="70037" r="41626" b="2259"/>
            <a:stretch/>
          </p:blipFill>
          <p:spPr>
            <a:xfrm>
              <a:off x="1905001" y="3313497"/>
              <a:ext cx="1492703" cy="4572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3834D2-17E5-2A40-254C-CD6570C08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150" y="3056486"/>
            <a:ext cx="4698180" cy="1153571"/>
          </a:xfrm>
          <a:prstGeom prst="rect">
            <a:avLst/>
          </a:prstGeom>
        </p:spPr>
      </p:pic>
      <p:pic>
        <p:nvPicPr>
          <p:cNvPr id="8" name="Picture 7" descr="A blue and white graph&#10;&#10;AI-generated content may be incorrect.">
            <a:extLst>
              <a:ext uri="{FF2B5EF4-FFF2-40B4-BE49-F238E27FC236}">
                <a16:creationId xmlns:a16="http://schemas.microsoft.com/office/drawing/2014/main" id="{0F6331D2-F06A-010E-FFB3-08596E50C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621" y="3510844"/>
            <a:ext cx="2284458" cy="3074816"/>
          </a:xfrm>
          <a:prstGeom prst="rect">
            <a:avLst/>
          </a:prstGeom>
        </p:spPr>
      </p:pic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DD5A85F9-CC44-38DA-1666-2212F2894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743" y="4317650"/>
            <a:ext cx="3423478" cy="20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63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5DB1B-1B05-F112-34FE-7CD02AEBB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4DC8675F-3F2E-F755-FFD1-1B62AD716DBC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Incidence Matrix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6F30847B-BD04-0CD6-2E80-14D478E761F8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20AF9F9-8D39-8B9D-F530-118703B8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16</a:t>
            </a:fld>
            <a:endParaRPr lang="de-DE" dirty="0"/>
          </a:p>
        </p:txBody>
      </p:sp>
      <p:pic>
        <p:nvPicPr>
          <p:cNvPr id="8" name="Picture 7" descr="A blue and white graph&#10;&#10;AI-generated content may be incorrect.">
            <a:extLst>
              <a:ext uri="{FF2B5EF4-FFF2-40B4-BE49-F238E27FC236}">
                <a16:creationId xmlns:a16="http://schemas.microsoft.com/office/drawing/2014/main" id="{60FEEC52-8D25-2673-C205-EF83500E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067" y="2041489"/>
            <a:ext cx="2284458" cy="3074816"/>
          </a:xfrm>
          <a:prstGeom prst="rect">
            <a:avLst/>
          </a:prstGeom>
        </p:spPr>
      </p:pic>
      <p:pic>
        <p:nvPicPr>
          <p:cNvPr id="13" name="Picture 12" descr="A diagram of a triangle&#10;&#10;AI-generated content may be incorrect.">
            <a:extLst>
              <a:ext uri="{FF2B5EF4-FFF2-40B4-BE49-F238E27FC236}">
                <a16:creationId xmlns:a16="http://schemas.microsoft.com/office/drawing/2014/main" id="{AEF2CB49-E8A0-315F-CBFA-214715ED3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99" y="1741694"/>
            <a:ext cx="4230147" cy="3374611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6383792E-C9D8-B6E0-BC56-AEB3D6685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35" y="1949480"/>
            <a:ext cx="4636052" cy="27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8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2C4E0-8395-B1E2-0DD7-0520CDE2C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EB0D5977-901B-4CF6-9EAA-7A00BAACDFE4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Laplacians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F05A8AC5-C379-F1A0-E83F-556A04747E63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058AD3-32B6-298B-E5B5-AD0163C1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17</a:t>
            </a:fld>
            <a:endParaRPr lang="de-DE" dirty="0"/>
          </a:p>
        </p:txBody>
      </p:sp>
      <p:pic>
        <p:nvPicPr>
          <p:cNvPr id="4" name="Picture 3" descr="A green squares with white text&#10;&#10;AI-generated content may be incorrect.">
            <a:extLst>
              <a:ext uri="{FF2B5EF4-FFF2-40B4-BE49-F238E27FC236}">
                <a16:creationId xmlns:a16="http://schemas.microsoft.com/office/drawing/2014/main" id="{92F1658F-FFD6-3E78-F5E7-C7BDBA596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03" y="2875504"/>
            <a:ext cx="3270498" cy="3270498"/>
          </a:xfrm>
          <a:prstGeom prst="rect">
            <a:avLst/>
          </a:prstGeom>
        </p:spPr>
      </p:pic>
      <p:pic>
        <p:nvPicPr>
          <p:cNvPr id="6" name="Picture 5" descr="A red squares with white text&#10;&#10;AI-generated content may be incorrect.">
            <a:extLst>
              <a:ext uri="{FF2B5EF4-FFF2-40B4-BE49-F238E27FC236}">
                <a16:creationId xmlns:a16="http://schemas.microsoft.com/office/drawing/2014/main" id="{F455E372-DCA1-DD06-721D-D41EA3882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618" y="2177547"/>
            <a:ext cx="3530689" cy="3633028"/>
          </a:xfrm>
          <a:prstGeom prst="rect">
            <a:avLst/>
          </a:prstGeom>
        </p:spPr>
      </p:pic>
      <p:pic>
        <p:nvPicPr>
          <p:cNvPr id="7" name="Picture 6" descr="A diagram of a triangle&#10;&#10;AI-generated content may be incorrect.">
            <a:extLst>
              <a:ext uri="{FF2B5EF4-FFF2-40B4-BE49-F238E27FC236}">
                <a16:creationId xmlns:a16="http://schemas.microsoft.com/office/drawing/2014/main" id="{BEAB4402-A3A5-4592-B697-687AB04B6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901" y="1322726"/>
            <a:ext cx="3892879" cy="31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2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 – H-LDP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18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8" y="1289713"/>
            <a:ext cx="99932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How to best leverage higher-order relational information?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Augment graph with structural information, computed at the hypergraph-level.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>
                <a:solidFill>
                  <a:srgbClr val="000000"/>
                </a:solidFill>
              </a:rPr>
              <a:t>2. Local Degree Profiles (H-LDP)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Multi-set of node degrees in each node 1-hop neighborhood.</a:t>
            </a: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22FC84-B116-E762-6382-D811B5104CF1}"/>
              </a:ext>
            </a:extLst>
          </p:cNvPr>
          <p:cNvGrpSpPr/>
          <p:nvPr/>
        </p:nvGrpSpPr>
        <p:grpSpPr>
          <a:xfrm>
            <a:off x="707754" y="3825076"/>
            <a:ext cx="10875347" cy="1348197"/>
            <a:chOff x="658326" y="3577939"/>
            <a:chExt cx="10875347" cy="134819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7D5E9C9-8123-26A8-4E74-59E98A25E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80" r="61747" b="53384"/>
            <a:stretch/>
          </p:blipFill>
          <p:spPr>
            <a:xfrm>
              <a:off x="737098" y="4377496"/>
              <a:ext cx="2881547" cy="54864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9A15CDC-38BE-6FFA-473A-A349F2B7B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20" t="41778" r="1960" b="11607"/>
            <a:stretch/>
          </p:blipFill>
          <p:spPr>
            <a:xfrm>
              <a:off x="658326" y="3577939"/>
              <a:ext cx="10875347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5420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15DB-F9DD-96F7-FB6C-0296E052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FF39BC97-A196-A22E-63B1-99731ED917EE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 – H-LDP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43202FAB-7D52-EB16-D69F-F1AA30382DFD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86002E-DB89-C0E2-EEE1-1E59FB10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19</a:t>
            </a:fld>
            <a:endParaRPr lang="de-DE" dirty="0"/>
          </a:p>
        </p:txBody>
      </p:sp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191F7C67-F7AB-36D3-1ADA-707A6218C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00" y="1324990"/>
            <a:ext cx="3269280" cy="2608077"/>
          </a:xfrm>
          <a:prstGeom prst="rect">
            <a:avLst/>
          </a:prstGeom>
        </p:spPr>
      </p:pic>
      <p:pic>
        <p:nvPicPr>
          <p:cNvPr id="9" name="Picture 8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4DF5B71B-36B1-EA57-C317-F53FA7980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511"/>
          <a:stretch>
            <a:fillRect/>
          </a:stretch>
        </p:blipFill>
        <p:spPr>
          <a:xfrm>
            <a:off x="6318435" y="1324991"/>
            <a:ext cx="4584329" cy="3145410"/>
          </a:xfrm>
          <a:prstGeom prst="rect">
            <a:avLst/>
          </a:prstGeom>
        </p:spPr>
      </p:pic>
      <p:pic>
        <p:nvPicPr>
          <p:cNvPr id="11" name="Picture 10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603A85AC-E595-8A2E-C5AD-EFC4355E1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040" y="3657600"/>
            <a:ext cx="4559813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4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A08463C-0DCD-CA8F-B324-5BCF1F6F10A5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Graphs &amp; Hypergraphs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325EF702-1541-0316-5B5F-756C0191F73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140627B-EA17-5FB3-BA4C-613C68E4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31" y="1738644"/>
            <a:ext cx="4717947" cy="3915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0119E-87A5-F621-14EB-401B6A46F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99" y="1851689"/>
            <a:ext cx="6010692" cy="36893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740F7-3FD5-BE4B-1A48-3D5F34FD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08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 – H-LCP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20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8" y="1289713"/>
            <a:ext cx="110993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How to best leverage higher-order relational information?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Augment graph with structural information, computed at the hypergraph-level.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>
                <a:solidFill>
                  <a:srgbClr val="000000"/>
                </a:solidFill>
              </a:rPr>
              <a:t>3. Local Curvature Profiles (H-LCP)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Implement LCP as before, but with hypergraph-level curvature (e.g., </a:t>
            </a:r>
            <a:r>
              <a:rPr lang="en-US" sz="2200" dirty="0" err="1">
                <a:solidFill>
                  <a:srgbClr val="000000"/>
                </a:solidFill>
              </a:rPr>
              <a:t>Coupette</a:t>
            </a:r>
            <a:r>
              <a:rPr lang="en-US" sz="2200" dirty="0">
                <a:solidFill>
                  <a:srgbClr val="000000"/>
                </a:solidFill>
              </a:rPr>
              <a:t> et al., ICLR 2023).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DCC116-C170-9AB4-2D17-41B580E55421}"/>
              </a:ext>
            </a:extLst>
          </p:cNvPr>
          <p:cNvGrpSpPr/>
          <p:nvPr/>
        </p:nvGrpSpPr>
        <p:grpSpPr>
          <a:xfrm>
            <a:off x="652786" y="3732419"/>
            <a:ext cx="4084304" cy="1795346"/>
            <a:chOff x="2481595" y="3481410"/>
            <a:chExt cx="4084304" cy="1795346"/>
          </a:xfrm>
        </p:grpSpPr>
        <p:pic>
          <p:nvPicPr>
            <p:cNvPr id="5" name="Grafik 4" descr="Ein Bild, das Text, Screenshot, Schrift, Algebra enthält.&#10;&#10;Automatisch generierte Beschreibung">
              <a:extLst>
                <a:ext uri="{FF2B5EF4-FFF2-40B4-BE49-F238E27FC236}">
                  <a16:creationId xmlns:a16="http://schemas.microsoft.com/office/drawing/2014/main" id="{97CCD845-1D62-85AE-00B7-FE0D4E6AA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109" t="41183" r="40669" b="42398"/>
            <a:stretch/>
          </p:blipFill>
          <p:spPr>
            <a:xfrm>
              <a:off x="2481595" y="3481410"/>
              <a:ext cx="2974824" cy="102109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6EDB5C-FC1A-5C68-057B-FA1BC298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9910" y="4232958"/>
              <a:ext cx="3935989" cy="1043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84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2069E-4031-C3F6-75F3-3516AA8F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69CD5AA8-53A7-6558-D921-9C62427CC4F9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 – H-RWPE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99B7319-ADC7-0A15-8C2D-F593F72DFD90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6178610-D335-C9EC-069C-CB01AC43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DB91E2-CFFB-BCA0-C4C0-00A89EDC2E01}"/>
              </a:ext>
            </a:extLst>
          </p:cNvPr>
          <p:cNvSpPr txBox="1"/>
          <p:nvPr/>
        </p:nvSpPr>
        <p:spPr>
          <a:xfrm>
            <a:off x="698998" y="1289713"/>
            <a:ext cx="110993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How to best leverage higher-order relational information?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Augment graph with structural information, computed at the hypergraph-level.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>
                <a:solidFill>
                  <a:srgbClr val="000000"/>
                </a:solidFill>
              </a:rPr>
              <a:t>4. Random Walks Positional Encodings (H-RWPE)</a:t>
            </a:r>
          </a:p>
        </p:txBody>
      </p:sp>
      <p:pic>
        <p:nvPicPr>
          <p:cNvPr id="4" name="Picture 3" descr="A diagram of a hexagon with dots and numbers&#10;&#10;AI-generated content may be incorrect.">
            <a:extLst>
              <a:ext uri="{FF2B5EF4-FFF2-40B4-BE49-F238E27FC236}">
                <a16:creationId xmlns:a16="http://schemas.microsoft.com/office/drawing/2014/main" id="{79D94759-BF1E-47D4-EDFC-9CBBE198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400" y="3074817"/>
            <a:ext cx="2978150" cy="3120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5E879-1A38-9C44-B2DA-B8CBEEE0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00" y="3384236"/>
            <a:ext cx="5448000" cy="7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1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 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22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034583"/>
            <a:ext cx="9720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H-Encodings provide additional boost to GNNs</a:t>
            </a: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4" name="Grafik 3" descr="Ein Bild, das Text, Schrift, Screenshot, Zahl enthält.&#10;&#10;Automatisch generierte Beschreibung">
            <a:extLst>
              <a:ext uri="{FF2B5EF4-FFF2-40B4-BE49-F238E27FC236}">
                <a16:creationId xmlns:a16="http://schemas.microsoft.com/office/drawing/2014/main" id="{2EDEE411-28D4-3B2F-59DA-9BADD0B2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733" y="2286000"/>
            <a:ext cx="6697415" cy="2286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F5BD195-9CC2-2ACF-24DC-3471FF724BBA}"/>
              </a:ext>
            </a:extLst>
          </p:cNvPr>
          <p:cNvSpPr txBox="1"/>
          <p:nvPr/>
        </p:nvSpPr>
        <p:spPr>
          <a:xfrm>
            <a:off x="8446040" y="3004444"/>
            <a:ext cx="234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US" dirty="0"/>
              <a:t>GNN with G-Encodings vs. </a:t>
            </a:r>
            <a:r>
              <a:rPr lang="de-US" dirty="0">
                <a:solidFill>
                  <a:srgbClr val="C00000"/>
                </a:solidFill>
              </a:rPr>
              <a:t>H-Encodings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63E82D7-992E-ACF6-7F52-008086363A09}"/>
              </a:ext>
            </a:extLst>
          </p:cNvPr>
          <p:cNvSpPr/>
          <p:nvPr/>
        </p:nvSpPr>
        <p:spPr>
          <a:xfrm>
            <a:off x="1540042" y="3415219"/>
            <a:ext cx="6629106" cy="1118681"/>
          </a:xfrm>
          <a:prstGeom prst="rect">
            <a:avLst/>
          </a:prstGeom>
          <a:solidFill>
            <a:srgbClr val="FF0000">
              <a:alpha val="9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BEE0B-A9F4-452E-9F52-F2C212D9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733" y="5212269"/>
            <a:ext cx="39751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01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Representational Power of GNNs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8" y="1031933"/>
            <a:ext cx="1104569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What can Graph Neural Networks learn?</a:t>
            </a:r>
          </a:p>
          <a:p>
            <a:r>
              <a:rPr lang="en-US" sz="2200" dirty="0">
                <a:latin typeface="Calibri" panose="020F0502020204030204" pitchFamily="34" charset="0"/>
              </a:rPr>
              <a:t>GNNs learn representations of graphs, their utility can be measured via </a:t>
            </a:r>
            <a:r>
              <a:rPr lang="en-US" sz="2200" u="sng" dirty="0">
                <a:latin typeface="Calibri" panose="020F0502020204030204" pitchFamily="34" charset="0"/>
              </a:rPr>
              <a:t>expressivity</a:t>
            </a:r>
            <a:r>
              <a:rPr lang="en-US" sz="2200" dirty="0">
                <a:latin typeface="Calibri" panose="020F0502020204030204" pitchFamily="34" charset="0"/>
              </a:rPr>
              <a:t>: </a:t>
            </a:r>
          </a:p>
          <a:p>
            <a:endParaRPr lang="en-US" sz="2200" i="1" dirty="0">
              <a:latin typeface="Calibri" panose="020F0502020204030204" pitchFamily="34" charset="0"/>
            </a:endParaRPr>
          </a:p>
          <a:p>
            <a:r>
              <a:rPr lang="en-US" sz="2200" i="1" dirty="0">
                <a:latin typeface="Calibri" panose="020F0502020204030204" pitchFamily="34" charset="0"/>
              </a:rPr>
              <a:t>Does the GNN map two graphs to the same representation, if (and only if!) they are topologically identical?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Graph Isomorphism Testing</a:t>
            </a:r>
          </a:p>
          <a:p>
            <a:r>
              <a:rPr lang="en-US" sz="2200" dirty="0">
                <a:latin typeface="Calibri" panose="020F0502020204030204" pitchFamily="34" charset="0"/>
              </a:rPr>
              <a:t>Decide, whether two graphs are topologically identical (“isomorphic”). No efficient algorithm. 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Two graphs  	      with adjacency matrices	       and node attributes          	  are isomorphic, </a:t>
            </a:r>
            <a:r>
              <a:rPr lang="en-US" sz="2200" dirty="0" err="1">
                <a:latin typeface="Calibri" panose="020F0502020204030204" pitchFamily="34" charset="0"/>
              </a:rPr>
              <a:t>iff</a:t>
            </a:r>
            <a:r>
              <a:rPr lang="en-US" sz="2200" dirty="0">
                <a:latin typeface="Calibri" panose="020F0502020204030204" pitchFamily="34" charset="0"/>
              </a:rPr>
              <a:t> there exists a permutation matrix     , such that</a:t>
            </a:r>
          </a:p>
          <a:p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							.</a:t>
            </a:r>
          </a:p>
          <a:p>
            <a:endParaRPr lang="en-US" sz="2200" b="1" dirty="0">
              <a:latin typeface="Calibri" panose="020F0502020204030204" pitchFamily="34" charset="0"/>
            </a:endParaRPr>
          </a:p>
          <a:p>
            <a:endParaRPr lang="en-US" sz="2200" b="1" dirty="0">
              <a:latin typeface="Calibri" panose="020F0502020204030204" pitchFamily="34" charset="0"/>
            </a:endParaRPr>
          </a:p>
          <a:p>
            <a:r>
              <a:rPr lang="en-US" sz="2200" b="1" dirty="0">
                <a:latin typeface="Calibri" panose="020F0502020204030204" pitchFamily="34" charset="0"/>
              </a:rPr>
              <a:t>One way to measure the representational power of GNNs is to understand for which types of graphs they can solve Graph Isomorphism Testing.</a:t>
            </a:r>
            <a:endParaRPr lang="en-US" sz="2200" dirty="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04FFEA-6807-C307-B8E6-DE08BBD1AE3C}"/>
              </a:ext>
            </a:extLst>
          </p:cNvPr>
          <p:cNvGrpSpPr/>
          <p:nvPr/>
        </p:nvGrpSpPr>
        <p:grpSpPr>
          <a:xfrm>
            <a:off x="553199" y="3991371"/>
            <a:ext cx="10654800" cy="1796264"/>
            <a:chOff x="553199" y="3630759"/>
            <a:chExt cx="10654800" cy="1796264"/>
          </a:xfrm>
        </p:grpSpPr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3E0929E0-3E90-0C1E-94E3-FB14494EC177}"/>
                </a:ext>
              </a:extLst>
            </p:cNvPr>
            <p:cNvSpPr/>
            <p:nvPr/>
          </p:nvSpPr>
          <p:spPr>
            <a:xfrm>
              <a:off x="553199" y="3630759"/>
              <a:ext cx="10654800" cy="1796264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D5112E8-1F30-1C51-7DE2-987A3FFD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5706" y="3809772"/>
              <a:ext cx="774700" cy="266700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83A50B5-8B16-8ABB-5673-F8974BD56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8314" y="3812723"/>
              <a:ext cx="774700" cy="26670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BD6DFC1C-9E92-7DC9-3DEB-879AF35AF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4522" y="3826467"/>
              <a:ext cx="812800" cy="26670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8C74DC0-2556-BAAA-813A-5B878A67C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9814" y="4146776"/>
              <a:ext cx="203200" cy="2032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55DD70A-CED7-DCDE-30C3-530BBF02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1449" y="4527257"/>
              <a:ext cx="1638300" cy="723900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1C6F74E-DECD-DC09-F49F-E90347BD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488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4F743-5577-7CC0-E067-CA45D481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01797"/>
            <a:ext cx="7772400" cy="445440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43E16DC-B92B-6962-3666-3358FF72DC3C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Graph isomorphism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D19113A3-8265-2D1D-17F0-B2C7963CE6A9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A964A778-EB53-B051-D410-B8E636CF0E58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5">
            <a:extLst>
              <a:ext uri="{FF2B5EF4-FFF2-40B4-BE49-F238E27FC236}">
                <a16:creationId xmlns:a16="http://schemas.microsoft.com/office/drawing/2014/main" id="{3A990115-4D5E-E8A5-0FFA-1B644E3A9F38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Bronstein, M</a:t>
            </a:r>
            <a:r>
              <a:rPr lang="en-AU" b="1" dirty="0"/>
              <a:t>. </a:t>
            </a:r>
            <a:r>
              <a:rPr lang="en-AU" dirty="0"/>
              <a:t>ICLR 2021 Keynote.</a:t>
            </a: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DB75D-7632-1C89-500F-1EF5BAED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752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52F92F-EE8F-3EEC-3006-056EC55A2CC3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Weisfeiler</a:t>
            </a:r>
            <a:r>
              <a:rPr lang="en-US" sz="3600" dirty="0"/>
              <a:t>-Leman Test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A2D84910-B939-55B9-A001-E301EDB6DC2D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5">
            <a:extLst>
              <a:ext uri="{FF2B5EF4-FFF2-40B4-BE49-F238E27FC236}">
                <a16:creationId xmlns:a16="http://schemas.microsoft.com/office/drawing/2014/main" id="{B745D10F-B9BB-08BB-5F5C-0BB61313C977}"/>
              </a:ext>
            </a:extLst>
          </p:cNvPr>
          <p:cNvSpPr txBox="1"/>
          <p:nvPr/>
        </p:nvSpPr>
        <p:spPr>
          <a:xfrm>
            <a:off x="698998" y="1289713"/>
            <a:ext cx="99932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GNN on clique expansion outperforms HNN</a:t>
            </a:r>
          </a:p>
          <a:p>
            <a:pPr algn="just"/>
            <a:endParaRPr lang="en-US" sz="2200" b="1" dirty="0">
              <a:solidFill>
                <a:srgbClr val="000000"/>
              </a:solidFill>
            </a:endParaRP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WL is an isomorphism test relying on </a:t>
            </a:r>
            <a:r>
              <a:rPr lang="en-AU" sz="2200" b="1" dirty="0">
                <a:solidFill>
                  <a:srgbClr val="000000"/>
                </a:solidFill>
              </a:rPr>
              <a:t>colour refinement</a:t>
            </a:r>
            <a:r>
              <a:rPr lang="en-AU" sz="2200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en-AU" sz="2200" dirty="0">
              <a:solidFill>
                <a:srgbClr val="000000"/>
              </a:solidFill>
            </a:endParaRP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In each iteration, WL assigns colour to each node by aggregating information from its neighbouring nodes’ states. </a:t>
            </a:r>
          </a:p>
          <a:p>
            <a:pPr algn="just"/>
            <a:endParaRPr lang="en-AU" sz="2200" dirty="0">
              <a:solidFill>
                <a:srgbClr val="000000"/>
              </a:solidFill>
            </a:endParaRP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This process continues until convergence, resulting in a multiset of node states representing the final graph representation. </a:t>
            </a:r>
          </a:p>
          <a:p>
            <a:pPr algn="just"/>
            <a:endParaRPr lang="en-AU" sz="2200" dirty="0">
              <a:solidFill>
                <a:srgbClr val="000000"/>
              </a:solidFill>
            </a:endParaRP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WL effectively identifies most non-isomorphic graphs, but may fail in certain simple graphs.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C3E331-70FC-3B69-3816-9B6474C1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680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49D8E-AB4B-7048-8964-327325A6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00" y="1719629"/>
            <a:ext cx="6578900" cy="3654944"/>
          </a:xfrm>
          <a:prstGeom prst="rect">
            <a:avLst/>
          </a:prstGeom>
        </p:spPr>
      </p:pic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888883CB-B60D-6B42-1879-EF339A7D738F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>
            <a:extLst>
              <a:ext uri="{FF2B5EF4-FFF2-40B4-BE49-F238E27FC236}">
                <a16:creationId xmlns:a16="http://schemas.microsoft.com/office/drawing/2014/main" id="{9F34AB07-F18C-107C-466A-CA6ED074239F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Bronstein, M</a:t>
            </a:r>
            <a:r>
              <a:rPr lang="en-AU" b="1" dirty="0"/>
              <a:t>. </a:t>
            </a:r>
            <a:r>
              <a:rPr lang="en-AU" dirty="0"/>
              <a:t>ICLR 2021 Keynote.</a:t>
            </a:r>
            <a:endParaRPr lang="en-US" sz="16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47C9B99-93FA-F259-9B92-AAAD2A794E01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Weisfeiler</a:t>
            </a:r>
            <a:r>
              <a:rPr lang="en-US" sz="3600" dirty="0"/>
              <a:t>-Leman Test</a:t>
            </a:r>
          </a:p>
        </p:txBody>
      </p:sp>
      <p:cxnSp>
        <p:nvCxnSpPr>
          <p:cNvPr id="6" name="Gerade Verbindung 87">
            <a:extLst>
              <a:ext uri="{FF2B5EF4-FFF2-40B4-BE49-F238E27FC236}">
                <a16:creationId xmlns:a16="http://schemas.microsoft.com/office/drawing/2014/main" id="{3C2BDFB5-CF26-78EF-6210-771CF5D84D91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B7B284C3-D664-0A25-D47E-7CF9EFA41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950" y="2247121"/>
            <a:ext cx="3829050" cy="2552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F5D1F-4642-DFDF-2244-F7D4406E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381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Weisfeiler</a:t>
            </a:r>
            <a:r>
              <a:rPr lang="en-US" sz="3600" dirty="0"/>
              <a:t>-Leman Test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27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031933"/>
            <a:ext cx="999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The </a:t>
            </a:r>
            <a:r>
              <a:rPr lang="en-US" sz="2200" b="1" dirty="0" err="1">
                <a:latin typeface="Calibri" panose="020F0502020204030204" pitchFamily="34" charset="0"/>
              </a:rPr>
              <a:t>Weisfeiler</a:t>
            </a:r>
            <a:r>
              <a:rPr lang="en-US" sz="2200" b="1" dirty="0">
                <a:latin typeface="Calibri" panose="020F0502020204030204" pitchFamily="34" charset="0"/>
              </a:rPr>
              <a:t>-Lehman (WL) Test (1968) can distinguish a large class of graphs but has notable limitations: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B282E9-A43F-EE76-2E06-F949C623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46" y="4090438"/>
            <a:ext cx="7772400" cy="23002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340799-FE95-849C-E482-8E2B0A32CBFC}"/>
              </a:ext>
            </a:extLst>
          </p:cNvPr>
          <p:cNvSpPr txBox="1"/>
          <p:nvPr/>
        </p:nvSpPr>
        <p:spPr>
          <a:xfrm flipH="1">
            <a:off x="655200" y="475163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US">
                <a:solidFill>
                  <a:srgbClr val="C00000"/>
                </a:solidFill>
              </a:rPr>
              <a:t>Not</a:t>
            </a:r>
            <a:r>
              <a:rPr lang="en-GB" dirty="0">
                <a:solidFill>
                  <a:srgbClr val="C00000"/>
                </a:solidFill>
              </a:rPr>
              <a:t> regular.</a:t>
            </a:r>
          </a:p>
          <a:p>
            <a:r>
              <a:rPr lang="en-GB" dirty="0">
                <a:solidFill>
                  <a:srgbClr val="C00000"/>
                </a:solidFill>
              </a:rPr>
              <a:t>Not isomorphic.</a:t>
            </a:r>
            <a:endParaRPr lang="de-US" dirty="0">
              <a:solidFill>
                <a:srgbClr val="C00000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AAF7D8E-F181-BF1A-F7A7-4472C9DAE5B9}"/>
              </a:ext>
            </a:extLst>
          </p:cNvPr>
          <p:cNvGrpSpPr>
            <a:grpSpLocks noChangeAspect="1"/>
          </p:cNvGrpSpPr>
          <p:nvPr/>
        </p:nvGrpSpPr>
        <p:grpSpPr>
          <a:xfrm>
            <a:off x="2940161" y="2020509"/>
            <a:ext cx="2296491" cy="1348840"/>
            <a:chOff x="4808096" y="2097779"/>
            <a:chExt cx="2870614" cy="168605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9570274-C7D0-1064-3E00-B5FCD2901A94}"/>
                </a:ext>
              </a:extLst>
            </p:cNvPr>
            <p:cNvSpPr/>
            <p:nvPr/>
          </p:nvSpPr>
          <p:spPr>
            <a:xfrm>
              <a:off x="5036695" y="2326379"/>
              <a:ext cx="2413416" cy="125408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4A9CC3-FB6E-1FB9-28E7-2291A3A6B8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8096" y="2103132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FA6FDD-8A71-CA3C-E19B-EED306DDE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8096" y="3326629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11F562-9410-BACB-959A-676482D56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1510" y="2101434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220D073-5D2A-6895-0A92-A550A839A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1510" y="3326629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93C01B2-8C80-1A2B-8B51-A6E4FC0E23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7830" y="2097779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C1DA54-E388-5FAE-2170-2927FDC9F4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9703" y="3324869"/>
              <a:ext cx="457200" cy="457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US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E071155-FF91-8112-E945-1B12A0FFA244}"/>
              </a:ext>
            </a:extLst>
          </p:cNvPr>
          <p:cNvGrpSpPr>
            <a:grpSpLocks noChangeAspect="1"/>
          </p:cNvGrpSpPr>
          <p:nvPr/>
        </p:nvGrpSpPr>
        <p:grpSpPr>
          <a:xfrm>
            <a:off x="6844473" y="2030603"/>
            <a:ext cx="2407366" cy="1348840"/>
            <a:chOff x="6685690" y="1788752"/>
            <a:chExt cx="3033406" cy="169960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88E8867-5CF4-924E-B498-154FF1BED3AB}"/>
                </a:ext>
              </a:extLst>
            </p:cNvPr>
            <p:cNvGrpSpPr/>
            <p:nvPr/>
          </p:nvGrpSpPr>
          <p:grpSpPr>
            <a:xfrm rot="5400000">
              <a:off x="8028040" y="1788575"/>
              <a:ext cx="1690880" cy="1691233"/>
              <a:chOff x="2046962" y="2097779"/>
              <a:chExt cx="1690880" cy="169123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C2036DB-1C44-B7EE-89BC-FD8A2A49CE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6962" y="2097779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BDCB85D-C536-8C79-A583-4452EFD90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0642" y="210143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CAB25F1-A28D-033E-2E32-B13D692C07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9933" y="333181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US"/>
              </a:p>
            </p:txBody>
          </p:sp>
          <p:cxnSp>
            <p:nvCxnSpPr>
              <p:cNvPr id="27" name="Gerade Verbindung 26">
                <a:extLst>
                  <a:ext uri="{FF2B5EF4-FFF2-40B4-BE49-F238E27FC236}">
                    <a16:creationId xmlns:a16="http://schemas.microsoft.com/office/drawing/2014/main" id="{B3A7AD2C-8F57-AFD2-2063-DB716807FEBD}"/>
                  </a:ext>
                </a:extLst>
              </p:cNvPr>
              <p:cNvCxnSpPr>
                <a:cxnSpLocks/>
                <a:stCxn id="24" idx="6"/>
                <a:endCxn id="25" idx="2"/>
              </p:cNvCxnSpPr>
              <p:nvPr/>
            </p:nvCxnSpPr>
            <p:spPr>
              <a:xfrm>
                <a:off x="2504162" y="2326379"/>
                <a:ext cx="776480" cy="36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>
                <a:extLst>
                  <a:ext uri="{FF2B5EF4-FFF2-40B4-BE49-F238E27FC236}">
                    <a16:creationId xmlns:a16="http://schemas.microsoft.com/office/drawing/2014/main" id="{D82635BA-DD2C-4BA1-9321-6EA8492544DD}"/>
                  </a:ext>
                </a:extLst>
              </p:cNvPr>
              <p:cNvCxnSpPr>
                <a:cxnSpLocks/>
                <a:stCxn id="24" idx="4"/>
                <a:endCxn id="26" idx="0"/>
              </p:cNvCxnSpPr>
              <p:nvPr/>
            </p:nvCxnSpPr>
            <p:spPr>
              <a:xfrm>
                <a:off x="2275562" y="2554979"/>
                <a:ext cx="12971" cy="7768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>
                <a:extLst>
                  <a:ext uri="{FF2B5EF4-FFF2-40B4-BE49-F238E27FC236}">
                    <a16:creationId xmlns:a16="http://schemas.microsoft.com/office/drawing/2014/main" id="{AC4EBABF-4A75-B4E5-0142-72B3711F85CE}"/>
                  </a:ext>
                </a:extLst>
              </p:cNvPr>
              <p:cNvCxnSpPr>
                <a:cxnSpLocks/>
                <a:stCxn id="26" idx="7"/>
                <a:endCxn id="25" idx="3"/>
              </p:cNvCxnSpPr>
              <p:nvPr/>
            </p:nvCxnSpPr>
            <p:spPr>
              <a:xfrm flipV="1">
                <a:off x="2450178" y="2491679"/>
                <a:ext cx="897419" cy="9070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2FD0E8A-81FC-E33C-C7A5-33C6746CC8D2}"/>
                </a:ext>
              </a:extLst>
            </p:cNvPr>
            <p:cNvGrpSpPr/>
            <p:nvPr/>
          </p:nvGrpSpPr>
          <p:grpSpPr>
            <a:xfrm rot="16200000">
              <a:off x="6685867" y="1797303"/>
              <a:ext cx="1690880" cy="1691233"/>
              <a:chOff x="2046962" y="2097779"/>
              <a:chExt cx="1690880" cy="169123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4BED372-F3A3-5915-9A94-FCEF1AC384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6962" y="2097779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E231089-F93F-C305-954E-80DD806EFD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0642" y="210143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8AB7A01-7C4F-1D5E-58B4-9972863DA6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9933" y="333181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US"/>
              </a:p>
            </p:txBody>
          </p:sp>
          <p:cxnSp>
            <p:nvCxnSpPr>
              <p:cNvPr id="21" name="Gerade Verbindung 20">
                <a:extLst>
                  <a:ext uri="{FF2B5EF4-FFF2-40B4-BE49-F238E27FC236}">
                    <a16:creationId xmlns:a16="http://schemas.microsoft.com/office/drawing/2014/main" id="{67424529-1B1E-099E-5394-1F347838B268}"/>
                  </a:ext>
                </a:extLst>
              </p:cNvPr>
              <p:cNvCxnSpPr>
                <a:cxnSpLocks/>
                <a:stCxn id="18" idx="6"/>
                <a:endCxn id="19" idx="2"/>
              </p:cNvCxnSpPr>
              <p:nvPr/>
            </p:nvCxnSpPr>
            <p:spPr>
              <a:xfrm>
                <a:off x="2504162" y="2326379"/>
                <a:ext cx="776480" cy="36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>
                <a:extLst>
                  <a:ext uri="{FF2B5EF4-FFF2-40B4-BE49-F238E27FC236}">
                    <a16:creationId xmlns:a16="http://schemas.microsoft.com/office/drawing/2014/main" id="{4773CF17-69DF-4088-AFDF-6807ABEB2BBB}"/>
                  </a:ext>
                </a:extLst>
              </p:cNvPr>
              <p:cNvCxnSpPr>
                <a:cxnSpLocks/>
                <a:stCxn id="18" idx="4"/>
                <a:endCxn id="20" idx="0"/>
              </p:cNvCxnSpPr>
              <p:nvPr/>
            </p:nvCxnSpPr>
            <p:spPr>
              <a:xfrm>
                <a:off x="2275562" y="2554979"/>
                <a:ext cx="12971" cy="7768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>
                <a:extLst>
                  <a:ext uri="{FF2B5EF4-FFF2-40B4-BE49-F238E27FC236}">
                    <a16:creationId xmlns:a16="http://schemas.microsoft.com/office/drawing/2014/main" id="{1C8E2A09-B8B7-D0D2-E6F9-76F97324A723}"/>
                  </a:ext>
                </a:extLst>
              </p:cNvPr>
              <p:cNvCxnSpPr>
                <a:cxnSpLocks/>
                <a:stCxn id="20" idx="7"/>
                <a:endCxn id="19" idx="3"/>
              </p:cNvCxnSpPr>
              <p:nvPr/>
            </p:nvCxnSpPr>
            <p:spPr>
              <a:xfrm flipV="1">
                <a:off x="2450178" y="2491679"/>
                <a:ext cx="897419" cy="9070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63C42560-4AF6-1791-B029-33E60854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08" y="3603792"/>
            <a:ext cx="304800" cy="254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7AA5ED6-AD74-712E-A2C4-9CBD9D665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492" y="3603792"/>
            <a:ext cx="304800" cy="2540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A14363FF-A584-521C-6449-2514DAB88E69}"/>
              </a:ext>
            </a:extLst>
          </p:cNvPr>
          <p:cNvSpPr txBox="1"/>
          <p:nvPr/>
        </p:nvSpPr>
        <p:spPr>
          <a:xfrm flipH="1">
            <a:off x="654161" y="219038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US" dirty="0">
                <a:solidFill>
                  <a:srgbClr val="C00000"/>
                </a:solidFill>
              </a:rPr>
              <a:t>Regular </a:t>
            </a:r>
            <a:r>
              <a:rPr lang="de-US">
                <a:solidFill>
                  <a:srgbClr val="C00000"/>
                </a:solidFill>
              </a:rPr>
              <a:t>graphs.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Not isomorphic.</a:t>
            </a:r>
            <a:endParaRPr lang="de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49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05FAB-A0AD-E99A-3AEF-E8BEC1CE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22882BA5-A8FB-9433-C324-C507B805E7AB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Weisfeiler</a:t>
            </a:r>
            <a:r>
              <a:rPr lang="en-US" sz="3600" dirty="0"/>
              <a:t>-Leman Test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ABA9DC54-D7C8-45F6-2BA7-ED9BA7D3594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5360B8B-A4EF-F890-1555-3081EF79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28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ABAA78-FCD5-3889-EFCE-824732B42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46" y="4090438"/>
            <a:ext cx="7772400" cy="23002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8DEBB3-4C2C-8EFF-D440-42645741D02B}"/>
              </a:ext>
            </a:extLst>
          </p:cNvPr>
          <p:cNvSpPr txBox="1"/>
          <p:nvPr/>
        </p:nvSpPr>
        <p:spPr>
          <a:xfrm flipH="1">
            <a:off x="655200" y="475163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US">
                <a:solidFill>
                  <a:srgbClr val="C00000"/>
                </a:solidFill>
              </a:rPr>
              <a:t>Not</a:t>
            </a:r>
            <a:r>
              <a:rPr lang="en-GB" dirty="0">
                <a:solidFill>
                  <a:srgbClr val="C00000"/>
                </a:solidFill>
              </a:rPr>
              <a:t> regular.</a:t>
            </a:r>
          </a:p>
          <a:p>
            <a:r>
              <a:rPr lang="en-GB" dirty="0">
                <a:solidFill>
                  <a:srgbClr val="C00000"/>
                </a:solidFill>
              </a:rPr>
              <a:t>Not isomorphic.</a:t>
            </a:r>
            <a:endParaRPr lang="de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76B4A-84B2-525B-196F-4D4975CE4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091" y="1221674"/>
            <a:ext cx="7245109" cy="24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12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3B193-CD3D-9E2F-20D3-787902DC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29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8A636-E391-A963-16B8-4AE1C5A6B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" y="1754277"/>
            <a:ext cx="5913427" cy="2185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CC35F-852B-398E-8900-4C558F1A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08" y="4068147"/>
            <a:ext cx="4496233" cy="175366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5D2B865-DAE8-0B0F-ACFC-2A3FC4DD2509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k-WL and FWL</a:t>
            </a:r>
          </a:p>
        </p:txBody>
      </p:sp>
      <p:cxnSp>
        <p:nvCxnSpPr>
          <p:cNvPr id="6" name="Gerade Verbindung 87">
            <a:extLst>
              <a:ext uri="{FF2B5EF4-FFF2-40B4-BE49-F238E27FC236}">
                <a16:creationId xmlns:a16="http://schemas.microsoft.com/office/drawing/2014/main" id="{0967F0F1-FA4C-4AF9-AFB3-CF64AF843C37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2FA74A71-E6A2-598B-4A7A-6C6F7DD3989A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5">
            <a:extLst>
              <a:ext uri="{FF2B5EF4-FFF2-40B4-BE49-F238E27FC236}">
                <a16:creationId xmlns:a16="http://schemas.microsoft.com/office/drawing/2014/main" id="{2D309B4A-25C3-2C06-DF0A-AF157313CA1B}"/>
              </a:ext>
            </a:extLst>
          </p:cNvPr>
          <p:cNvSpPr txBox="1"/>
          <p:nvPr/>
        </p:nvSpPr>
        <p:spPr>
          <a:xfrm>
            <a:off x="267122" y="6405832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Huang, T., Soledad V. IEEE 2021.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B2CD3-11DF-90DF-4021-A8D606BD6D0B}"/>
              </a:ext>
            </a:extLst>
          </p:cNvPr>
          <p:cNvSpPr txBox="1"/>
          <p:nvPr/>
        </p:nvSpPr>
        <p:spPr>
          <a:xfrm>
            <a:off x="698400" y="1180199"/>
            <a:ext cx="539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k-WL consider k-tuples of nodes.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B54D6-3758-688D-D9C8-D9344257D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27" y="1857231"/>
            <a:ext cx="5386098" cy="2574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7A3AE1-65E1-ADEA-0478-681FCAB52121}"/>
              </a:ext>
            </a:extLst>
          </p:cNvPr>
          <p:cNvSpPr txBox="1"/>
          <p:nvPr/>
        </p:nvSpPr>
        <p:spPr>
          <a:xfrm>
            <a:off x="1516820" y="5766004"/>
            <a:ext cx="3827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1 and 2-WL indistinguishable.</a:t>
            </a:r>
          </a:p>
        </p:txBody>
      </p:sp>
    </p:spTree>
    <p:extLst>
      <p:ext uri="{BB962C8B-B14F-4D97-AF65-F5344CB8AC3E}">
        <p14:creationId xmlns:p14="http://schemas.microsoft.com/office/powerpoint/2010/main" val="81411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A552A-06A7-FFE2-2FC5-A7AB7571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53" y="370929"/>
            <a:ext cx="5765800" cy="3457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DCE8B-536B-467E-1D86-D347A9C31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847" y="3971037"/>
            <a:ext cx="7772400" cy="25160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FB456-2715-CC89-880D-858D82FC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568D75C-3B7D-9540-2877-F585DAF553DF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Applications</a:t>
            </a:r>
          </a:p>
        </p:txBody>
      </p:sp>
      <p:cxnSp>
        <p:nvCxnSpPr>
          <p:cNvPr id="6" name="Gerade Verbindung 87">
            <a:extLst>
              <a:ext uri="{FF2B5EF4-FFF2-40B4-BE49-F238E27FC236}">
                <a16:creationId xmlns:a16="http://schemas.microsoft.com/office/drawing/2014/main" id="{DE18CC23-21EC-8A1B-5798-1A1139F91133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062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A8BD1138-69DD-FA77-15C7-58BD7B1C6EDE}"/>
              </a:ext>
            </a:extLst>
          </p:cNvPr>
          <p:cNvSpPr/>
          <p:nvPr/>
        </p:nvSpPr>
        <p:spPr>
          <a:xfrm>
            <a:off x="576171" y="3007274"/>
            <a:ext cx="10654800" cy="228259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Graph Isomorphism Testing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30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031933"/>
            <a:ext cx="99932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WL test can an solve Graph Isomorphism Testing for a </a:t>
            </a:r>
            <a:r>
              <a:rPr lang="en-US" sz="2200" i="1" dirty="0">
                <a:latin typeface="Calibri" panose="020F0502020204030204" pitchFamily="34" charset="0"/>
              </a:rPr>
              <a:t>large class </a:t>
            </a:r>
            <a:r>
              <a:rPr lang="en-US" sz="2200" dirty="0">
                <a:latin typeface="Calibri" panose="020F0502020204030204" pitchFamily="34" charset="0"/>
              </a:rPr>
              <a:t>of graphs, with notable exceptions.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i="1" dirty="0">
                <a:latin typeface="Calibri" panose="020F0502020204030204" pitchFamily="34" charset="0"/>
              </a:rPr>
              <a:t>GNNs are not more powerful than the 1-WL test.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b="1" dirty="0">
                <a:effectLst/>
                <a:latin typeface="Calibri" panose="020F0502020204030204" pitchFamily="34" charset="0"/>
              </a:rPr>
              <a:t>Xu et al. (ICRL 2019), Morris et al. (AAAI 2019):</a:t>
            </a:r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Let 	      be two non-isomorphic graphs. If the WL test cannot distinguish them, then there is no MPGNN that can distinguish them.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sym typeface="Wingdings" pitchFamily="2" charset="2"/>
              </a:rPr>
              <a:t>There exist MPGNNs (e.g., GIN) that are as powerful as the WL test.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7D7755-0770-285F-C9A1-185D98D6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95" y="3834227"/>
            <a:ext cx="774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31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Hypergraph-level Encodings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139125"/>
            <a:ext cx="8228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H-Encodings are more expressive than G-Encodings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7" name="Grafik 6" descr="Ein Bild, das Diagramm, Text, Reihe enthält.&#10;&#10;Automatisch generierte Beschreibung">
            <a:extLst>
              <a:ext uri="{FF2B5EF4-FFF2-40B4-BE49-F238E27FC236}">
                <a16:creationId xmlns:a16="http://schemas.microsoft.com/office/drawing/2014/main" id="{F052C3B1-D0FA-5D4A-5CA0-345589823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56" y="1773522"/>
            <a:ext cx="9349740" cy="40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91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31493-0778-4F3D-1CF8-414726D5E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F5EA208-0672-F654-D4B7-D1FA211E298D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BREC datasets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0D77D202-200B-4194-34EF-334DBBC105AF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6ADF22-CB1E-F0C8-29EC-8F5EFF8C536B}"/>
              </a:ext>
            </a:extLst>
          </p:cNvPr>
          <p:cNvSpPr txBox="1"/>
          <p:nvPr/>
        </p:nvSpPr>
        <p:spPr>
          <a:xfrm>
            <a:off x="698400" y="1090350"/>
            <a:ext cx="8467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The BREC dataset consists of 400 graph pairs, 1-WL to 4-WL-indistinguishable,  divided into 5 categories.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99A8D-2A2B-CA28-E2DE-0181B228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553"/>
          <a:stretch>
            <a:fillRect/>
          </a:stretch>
        </p:blipFill>
        <p:spPr>
          <a:xfrm>
            <a:off x="2019600" y="2668477"/>
            <a:ext cx="7772400" cy="30200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DAAEB-FAA3-B413-F4F4-5F317F53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32</a:t>
            </a:fld>
            <a:endParaRPr lang="de-DE"/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230D083B-014E-D12F-101A-5C658A38EC64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5">
            <a:extLst>
              <a:ext uri="{FF2B5EF4-FFF2-40B4-BE49-F238E27FC236}">
                <a16:creationId xmlns:a16="http://schemas.microsoft.com/office/drawing/2014/main" id="{2433D188-144F-F685-A91B-38CE1727140F}"/>
              </a:ext>
            </a:extLst>
          </p:cNvPr>
          <p:cNvSpPr txBox="1"/>
          <p:nvPr/>
        </p:nvSpPr>
        <p:spPr>
          <a:xfrm>
            <a:off x="267122" y="6405832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Wang, Y., Zhang, M. (2023).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7230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iagram&#10;&#10;AI-generated content may be incorrect.">
            <a:extLst>
              <a:ext uri="{FF2B5EF4-FFF2-40B4-BE49-F238E27FC236}">
                <a16:creationId xmlns:a16="http://schemas.microsoft.com/office/drawing/2014/main" id="{B44DAB5D-63EC-2746-43CD-32110894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75"/>
          <a:stretch>
            <a:fillRect/>
          </a:stretch>
        </p:blipFill>
        <p:spPr>
          <a:xfrm>
            <a:off x="1068512" y="3822505"/>
            <a:ext cx="4629391" cy="253506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E99639E-1124-B904-D8C8-15C597C0AF21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Example pair from BREC – Strongly Regular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226B3E2E-7E9B-A5E1-BD30-8130112366C8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diagram&#10;&#10;AI-generated content may be incorrect.">
            <a:extLst>
              <a:ext uri="{FF2B5EF4-FFF2-40B4-BE49-F238E27FC236}">
                <a16:creationId xmlns:a16="http://schemas.microsoft.com/office/drawing/2014/main" id="{960FD650-1A76-79BB-101C-06CFA209A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58" b="64845"/>
          <a:stretch>
            <a:fillRect/>
          </a:stretch>
        </p:blipFill>
        <p:spPr>
          <a:xfrm>
            <a:off x="1068512" y="1087752"/>
            <a:ext cx="4238690" cy="2387695"/>
          </a:xfrm>
          <a:prstGeom prst="rect">
            <a:avLst/>
          </a:prstGeom>
        </p:spPr>
      </p:pic>
      <p:pic>
        <p:nvPicPr>
          <p:cNvPr id="7" name="Picture 6" descr="A screenshot of a diagram&#10;&#10;AI-generated content may be incorrect.">
            <a:extLst>
              <a:ext uri="{FF2B5EF4-FFF2-40B4-BE49-F238E27FC236}">
                <a16:creationId xmlns:a16="http://schemas.microsoft.com/office/drawing/2014/main" id="{C61E47FB-4FB4-429D-1AAE-5BE4CA1F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05" t="36364" b="36707"/>
          <a:stretch>
            <a:fillRect/>
          </a:stretch>
        </p:blipFill>
        <p:spPr>
          <a:xfrm>
            <a:off x="6341423" y="1399361"/>
            <a:ext cx="5011387" cy="5071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1B0240-20A2-CDCA-D77D-064021E5ED39}"/>
              </a:ext>
            </a:extLst>
          </p:cNvPr>
          <p:cNvSpPr txBox="1"/>
          <p:nvPr/>
        </p:nvSpPr>
        <p:spPr>
          <a:xfrm>
            <a:off x="2253804" y="3429000"/>
            <a:ext cx="5009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Non-isomorphic!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19D30-3F61-202D-3A65-7624FC1B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42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4BBA0-5E08-9A92-E2E8-6DFACF3D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56" y="1104450"/>
            <a:ext cx="8771887" cy="46491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720D3FA-7DA9-A196-3C46-6A9A9C3D3165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Comparison of G-encodings an H-encodings on BREC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5C863E47-CDC1-9749-27B9-82839267E356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B8209-053F-CDA5-F7E3-490F7A00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289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5A425-B10B-A2CA-CB58-6F426D067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5" y="1281736"/>
            <a:ext cx="7772400" cy="431169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45347DE-2ADC-BB05-8D34-0F4715F4C3D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Simplicial Complexes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F5E09D5E-AE4E-657C-67C8-52BDF1E4B184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0F9030C5-38EA-DCEE-ED9C-94542C234076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5">
            <a:extLst>
              <a:ext uri="{FF2B5EF4-FFF2-40B4-BE49-F238E27FC236}">
                <a16:creationId xmlns:a16="http://schemas.microsoft.com/office/drawing/2014/main" id="{9B6FB67C-6DAE-2370-62D9-4DAA224F145D}"/>
              </a:ext>
            </a:extLst>
          </p:cNvPr>
          <p:cNvSpPr txBox="1"/>
          <p:nvPr/>
        </p:nvSpPr>
        <p:spPr>
          <a:xfrm>
            <a:off x="267122" y="6405832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Einizade</a:t>
            </a:r>
            <a:r>
              <a:rPr lang="en-AU" dirty="0"/>
              <a:t>, A. et al. 2025. </a:t>
            </a:r>
            <a:r>
              <a:rPr lang="en-AU" i="1" dirty="0"/>
              <a:t>arXiv:2503.12919</a:t>
            </a:r>
            <a:r>
              <a:rPr lang="en-AU" dirty="0"/>
              <a:t>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71F96-0E4E-F164-CB1B-9D97B9EC5167}"/>
              </a:ext>
            </a:extLst>
          </p:cNvPr>
          <p:cNvSpPr txBox="1"/>
          <p:nvPr/>
        </p:nvSpPr>
        <p:spPr>
          <a:xfrm>
            <a:off x="7966364" y="1496291"/>
            <a:ext cx="26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Possible extensions to other domains!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DBFA62-A3D7-AD74-93B1-E64242E0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950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CC0AA-65AB-9CD1-87D9-1E43F808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781352F-F5B1-7E58-270E-285BBE9AC3F2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Other Domains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92E5ED14-1E08-C29E-EDCF-9E0565F5F65C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96079D4-D2EF-4DE0-41C1-71C673B09F65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5">
            <a:extLst>
              <a:ext uri="{FF2B5EF4-FFF2-40B4-BE49-F238E27FC236}">
                <a16:creationId xmlns:a16="http://schemas.microsoft.com/office/drawing/2014/main" id="{84F35A06-6E62-1A5C-461A-4D7AEB3393F5}"/>
              </a:ext>
            </a:extLst>
          </p:cNvPr>
          <p:cNvSpPr txBox="1"/>
          <p:nvPr/>
        </p:nvSpPr>
        <p:spPr>
          <a:xfrm>
            <a:off x="267122" y="6405832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Papillon, M. et al. 2024. </a:t>
            </a:r>
            <a:endParaRPr lang="en-US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561A60-952C-318A-5E43-ABDBA58CE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36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BB1B-6F3B-4154-6E2F-6592342A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99" y="1673033"/>
            <a:ext cx="9843715" cy="38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81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277E-3D50-2208-D137-E2813E75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FD1CC-485B-8535-DD10-45D22EC6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540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216EA-7267-A758-54D8-F085C10A6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E415000-BC59-5AD5-7420-EBDBDB873C49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Questions</a:t>
            </a:r>
          </a:p>
        </p:txBody>
      </p:sp>
      <p:cxnSp>
        <p:nvCxnSpPr>
          <p:cNvPr id="7" name="Gerade Verbindung 87">
            <a:extLst>
              <a:ext uri="{FF2B5EF4-FFF2-40B4-BE49-F238E27FC236}">
                <a16:creationId xmlns:a16="http://schemas.microsoft.com/office/drawing/2014/main" id="{16CE132D-FD5C-9F9B-E466-93E53D628637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DE5C38-0171-E4C3-01AB-E7675120051D}"/>
              </a:ext>
            </a:extLst>
          </p:cNvPr>
          <p:cNvSpPr txBox="1"/>
          <p:nvPr/>
        </p:nvSpPr>
        <p:spPr>
          <a:xfrm>
            <a:off x="698998" y="1221674"/>
            <a:ext cx="102738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Why do HNNs underperform expansions + GNNs?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Why do HNNs not benefit from hypergraph encodings?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CC6B1-C081-405C-BF61-A1F6F92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951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9ADAB2-5B9A-90D4-B71B-CCEBB775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33246"/>
            <a:ext cx="7772400" cy="479150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3ADA4C1-55A2-4A13-C463-FC8DAC4AB354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Overview of Architectures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01F016CC-55D0-9955-95E3-0FAB7ABE5855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34ADE-F6D5-B195-F972-E5F86499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53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Expansions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8" y="1289713"/>
            <a:ext cx="7911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Parametrizing hypergraphs as graphs via clique expansion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4" name="Grafik 3" descr="Ein Bild, das Reihe, Diagramm enthält.&#10;&#10;Automatisch generierte Beschreibung">
            <a:extLst>
              <a:ext uri="{FF2B5EF4-FFF2-40B4-BE49-F238E27FC236}">
                <a16:creationId xmlns:a16="http://schemas.microsoft.com/office/drawing/2014/main" id="{92DC223D-F929-F583-B379-C80928F4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870" y="2154522"/>
            <a:ext cx="573786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4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931AB-8BF7-8E64-6C42-884AA530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40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F3CF3-06E2-D286-A48F-33DFEDA9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29"/>
          <a:stretch>
            <a:fillRect/>
          </a:stretch>
        </p:blipFill>
        <p:spPr>
          <a:xfrm>
            <a:off x="2209800" y="1854704"/>
            <a:ext cx="7772400" cy="305319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72BF1EB-A70B-8AE6-E99D-DD915F7C6C42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MLP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F3228A47-7B0A-4907-A502-614ACBDE87C0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710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570D1-60DB-9A36-A7C7-69711C52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95" y="1818079"/>
            <a:ext cx="9466009" cy="322184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672BEF1-00B4-4333-A90F-AC23B18578AF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Graph-level Encodings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91653893-663A-ACF2-AE5B-DC5914F23DC6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BC643-6016-897F-97B2-E6B8E2B5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24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05B37-018B-1E4B-2F0C-7E9114B7E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4510"/>
            <a:ext cx="7772400" cy="456898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D3C8740-31F6-AB49-9F0C-B1A2275C8254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Message Passing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F939E1DC-0D7C-49AB-8847-3410E3483180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AE0896BD-E419-45C8-F6FB-141721E0BA5F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5">
            <a:extLst>
              <a:ext uri="{FF2B5EF4-FFF2-40B4-BE49-F238E27FC236}">
                <a16:creationId xmlns:a16="http://schemas.microsoft.com/office/drawing/2014/main" id="{414F6396-FD4D-AC0F-C640-BD290C215F11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Bronstein, M</a:t>
            </a:r>
            <a:r>
              <a:rPr lang="en-AU" b="1" dirty="0"/>
              <a:t>. </a:t>
            </a:r>
            <a:r>
              <a:rPr lang="en-AU" dirty="0"/>
              <a:t>ICLR 2021 Keynote.</a:t>
            </a: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4EE92-6D6C-176E-0831-DDDCF0BD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903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BC4E9-440A-1CA2-D1C2-C4F771F0F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D0978D5-C21A-0A2D-51A7-F1BC7198905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GAT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EAAC6056-0046-B71A-2E63-2E5216EE47D4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57F86D8-7512-7933-E362-8B52623CE10A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5">
            <a:extLst>
              <a:ext uri="{FF2B5EF4-FFF2-40B4-BE49-F238E27FC236}">
                <a16:creationId xmlns:a16="http://schemas.microsoft.com/office/drawing/2014/main" id="{E1D5940C-C642-A349-7475-1847862944A3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Velickovic</a:t>
            </a:r>
            <a:r>
              <a:rPr lang="en-AU" dirty="0"/>
              <a:t>, P. et al. 2017. </a:t>
            </a:r>
            <a:r>
              <a:rPr lang="en-AU" i="1" dirty="0"/>
              <a:t>arXiv:1710.10903.</a:t>
            </a:r>
            <a:r>
              <a:rPr lang="en-AU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4A0DF-8060-C966-7D5C-BF3EFD16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81736"/>
            <a:ext cx="7772400" cy="46757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1424A-EEB3-940E-15AD-5BA55420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150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53F03-5340-C2E6-0203-3CF5354B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58933"/>
            <a:ext cx="7772400" cy="3320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A18AA6-688B-35D7-08AD-9FD9E1F0AC79}"/>
              </a:ext>
            </a:extLst>
          </p:cNvPr>
          <p:cNvSpPr txBox="1"/>
          <p:nvPr/>
        </p:nvSpPr>
        <p:spPr>
          <a:xfrm>
            <a:off x="940100" y="4479867"/>
            <a:ext cx="993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000000"/>
                </a:solidFill>
              </a:rPr>
              <a:t>The Rook graph and the Shrikhande graph. Those two non-isomorphic graphs can be hard to distinguish: they are both </a:t>
            </a:r>
            <a:r>
              <a:rPr lang="en-AU" sz="2200" dirty="0" err="1">
                <a:solidFill>
                  <a:srgbClr val="000000"/>
                </a:solidFill>
              </a:rPr>
              <a:t>srg</a:t>
            </a:r>
            <a:r>
              <a:rPr lang="en-AU" sz="2200" dirty="0">
                <a:solidFill>
                  <a:srgbClr val="000000"/>
                </a:solidFill>
              </a:rPr>
              <a:t>(16,6,2,2) and are </a:t>
            </a:r>
            <a:r>
              <a:rPr lang="en-AU" sz="2200" dirty="0" err="1">
                <a:solidFill>
                  <a:srgbClr val="000000"/>
                </a:solidFill>
              </a:rPr>
              <a:t>isospectral</a:t>
            </a:r>
            <a:r>
              <a:rPr lang="en-AU" sz="2200" dirty="0">
                <a:solidFill>
                  <a:srgbClr val="000000"/>
                </a:solidFill>
              </a:rPr>
              <a:t>.</a:t>
            </a:r>
          </a:p>
          <a:p>
            <a:endParaRPr lang="en-AU" sz="22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00000"/>
                </a:solidFill>
              </a:rPr>
              <a:t>every two adjacent vertices have </a:t>
            </a:r>
            <a:r>
              <a:rPr lang="en-GB" sz="2200" dirty="0">
                <a:solidFill>
                  <a:srgbClr val="000000"/>
                </a:solidFill>
              </a:rPr>
              <a:t>2</a:t>
            </a:r>
            <a:r>
              <a:rPr lang="el-GR" sz="2200" dirty="0">
                <a:solidFill>
                  <a:srgbClr val="000000"/>
                </a:solidFill>
              </a:rPr>
              <a:t> </a:t>
            </a:r>
            <a:r>
              <a:rPr lang="en-AU" sz="2200" dirty="0">
                <a:solidFill>
                  <a:srgbClr val="000000"/>
                </a:solidFill>
              </a:rPr>
              <a:t>common neighbours,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00000"/>
                </a:solidFill>
              </a:rPr>
              <a:t>every two non-adjacent vertices have </a:t>
            </a:r>
            <a:r>
              <a:rPr lang="en-GB" sz="2200" dirty="0">
                <a:solidFill>
                  <a:srgbClr val="000000"/>
                </a:solidFill>
              </a:rPr>
              <a:t>2</a:t>
            </a:r>
            <a:r>
              <a:rPr lang="el-GR" sz="2200" dirty="0">
                <a:solidFill>
                  <a:srgbClr val="000000"/>
                </a:solidFill>
              </a:rPr>
              <a:t> </a:t>
            </a:r>
            <a:r>
              <a:rPr lang="en-AU" sz="2200" dirty="0">
                <a:solidFill>
                  <a:srgbClr val="000000"/>
                </a:solidFill>
              </a:rPr>
              <a:t>common neighbours.</a:t>
            </a:r>
          </a:p>
          <a:p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6569CEC-3A74-609A-9A70-BDABA3AA4826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Rook and Shrikhande Graphs - 1-WL indistinguishable 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6AEC1AE4-4086-5342-08F8-2572914D3393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E7715-DF78-1FA0-3DFE-335613BC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345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F50EE-415A-78E6-78A1-220240C68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5F4F035-9A58-FFA3-62A4-9EE4067854A5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Random Walks on Hypergraphs – Equal Nodes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326114C6-B816-EEA1-BBFE-EC27458482B8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0DA5FB3-7E85-F85D-4E69-01FF37CCF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75" y="2804421"/>
            <a:ext cx="5356467" cy="1709882"/>
          </a:xfrm>
          <a:prstGeom prst="rect">
            <a:avLst/>
          </a:prstGeom>
        </p:spPr>
      </p:pic>
      <p:pic>
        <p:nvPicPr>
          <p:cNvPr id="10" name="Picture 9" descr="A diagram of a path&#10;&#10;AI-generated content may be incorrect.">
            <a:extLst>
              <a:ext uri="{FF2B5EF4-FFF2-40B4-BE49-F238E27FC236}">
                <a16:creationId xmlns:a16="http://schemas.microsoft.com/office/drawing/2014/main" id="{54DD78AE-6529-B105-EA9C-04E4553E5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05" y="1321711"/>
            <a:ext cx="4461767" cy="46753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15C30-35E5-9B5B-6247-CE4D68BD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584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A60E3-5B35-E7BC-637D-9A34801CE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62"/>
          <a:stretch>
            <a:fillRect/>
          </a:stretch>
        </p:blipFill>
        <p:spPr>
          <a:xfrm>
            <a:off x="410325" y="1493458"/>
            <a:ext cx="5397001" cy="1090991"/>
          </a:xfrm>
          <a:prstGeom prst="rect">
            <a:avLst/>
          </a:prstGeom>
        </p:spPr>
      </p:pic>
      <p:pic>
        <p:nvPicPr>
          <p:cNvPr id="3" name="Picture 2" descr="A diagram of a hexagon with dots and numbers&#10;&#10;AI-generated content may be incorrect.">
            <a:extLst>
              <a:ext uri="{FF2B5EF4-FFF2-40B4-BE49-F238E27FC236}">
                <a16:creationId xmlns:a16="http://schemas.microsoft.com/office/drawing/2014/main" id="{34C4B3B7-EC89-E53F-DC40-6E3C6329A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649" y="1278252"/>
            <a:ext cx="3419026" cy="35826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3317D47-9202-1CD5-9350-FEBEA351E61A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Random Walks on Hypergraphs – WE and EE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4CD649FC-CA70-E824-BD5D-655DB6F14F89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9A15023-D8C7-393D-AAFD-552061828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48" y="2743200"/>
            <a:ext cx="6411170" cy="143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260F2C-70CA-83E2-769D-C30565DEA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99" y="4128176"/>
            <a:ext cx="7772400" cy="146546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840628-4B3E-EAE5-1083-0DABFA66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8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4B4677-5889-81EB-7752-27AFD117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8397"/>
            <a:ext cx="7772400" cy="408120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DE84A86-FE76-71D3-83BB-DAB7743D9537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Random Walks on Hypergraphs – EN, EE and WE</a:t>
            </a:r>
          </a:p>
        </p:txBody>
      </p:sp>
      <p:cxnSp>
        <p:nvCxnSpPr>
          <p:cNvPr id="4" name="Gerade Verbindung 87">
            <a:extLst>
              <a:ext uri="{FF2B5EF4-FFF2-40B4-BE49-F238E27FC236}">
                <a16:creationId xmlns:a16="http://schemas.microsoft.com/office/drawing/2014/main" id="{9FA01474-8549-3596-C5C0-3E0C92374DBD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E49D0C3-510F-CFE0-A371-FCEE29040CC0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5">
            <a:extLst>
              <a:ext uri="{FF2B5EF4-FFF2-40B4-BE49-F238E27FC236}">
                <a16:creationId xmlns:a16="http://schemas.microsoft.com/office/drawing/2014/main" id="{F3368692-BA02-AD2D-AAD5-0A360F2FEC21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Coupette</a:t>
            </a:r>
            <a:r>
              <a:rPr lang="en-US" dirty="0">
                <a:solidFill>
                  <a:srgbClr val="000000"/>
                </a:solidFill>
              </a:rPr>
              <a:t>, A. et al. ICLR 2023.</a:t>
            </a:r>
            <a:r>
              <a:rPr lang="en-AU" dirty="0"/>
              <a:t> </a:t>
            </a: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2F7E6-B733-0A22-28B3-D5235F7D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974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AC7CE-E461-85B7-1188-289E1CE85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89960"/>
            <a:ext cx="7772400" cy="4041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0E9AB1-3BE2-5D1B-5C93-E0132EE93001}"/>
              </a:ext>
            </a:extLst>
          </p:cNvPr>
          <p:cNvSpPr txBox="1"/>
          <p:nvPr/>
        </p:nvSpPr>
        <p:spPr>
          <a:xfrm>
            <a:off x="808383" y="5382444"/>
            <a:ext cx="1103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200" dirty="0">
                <a:solidFill>
                  <a:srgbClr val="000000"/>
                </a:solidFill>
              </a:rPr>
              <a:t>Example networks from the </a:t>
            </a:r>
            <a:r>
              <a:rPr lang="en-AU" sz="2200" dirty="0" err="1">
                <a:solidFill>
                  <a:srgbClr val="000000"/>
                </a:solidFill>
              </a:rPr>
              <a:t>mutag</a:t>
            </a:r>
            <a:r>
              <a:rPr lang="en-AU" sz="2200" dirty="0">
                <a:solidFill>
                  <a:srgbClr val="000000"/>
                </a:solidFill>
              </a:rPr>
              <a:t>, enzymes, </a:t>
            </a:r>
            <a:r>
              <a:rPr lang="en-AU" sz="2200" dirty="0" err="1">
                <a:solidFill>
                  <a:srgbClr val="000000"/>
                </a:solidFill>
              </a:rPr>
              <a:t>imdb</a:t>
            </a:r>
            <a:r>
              <a:rPr lang="en-AU" sz="2200" dirty="0">
                <a:solidFill>
                  <a:srgbClr val="000000"/>
                </a:solidFill>
              </a:rPr>
              <a:t>, and proteins datasets. The bottom row shows the same example networks with their edges </a:t>
            </a:r>
            <a:r>
              <a:rPr lang="en-AU" sz="2200" dirty="0" err="1">
                <a:solidFill>
                  <a:srgbClr val="000000"/>
                </a:solidFill>
              </a:rPr>
              <a:t>colored</a:t>
            </a:r>
            <a:r>
              <a:rPr lang="en-AU" sz="2200" dirty="0">
                <a:solidFill>
                  <a:srgbClr val="000000"/>
                </a:solidFill>
              </a:rPr>
              <a:t> according to their ORC values.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BEF8AB5-4B8C-EEF8-DD18-0DBC74BD85E3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Ollivier-Ricci Curvature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8F22D6F4-A2E1-B9FC-BAF1-8C6ED970C393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A5D179E9-78A6-9459-7367-F6B0FB4BA178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5">
            <a:extLst>
              <a:ext uri="{FF2B5EF4-FFF2-40B4-BE49-F238E27FC236}">
                <a16:creationId xmlns:a16="http://schemas.microsoft.com/office/drawing/2014/main" id="{E0C39A23-9206-56A1-8418-C70C8096B518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Fesser, L., Weber, M. 2023. </a:t>
            </a:r>
            <a:r>
              <a:rPr lang="en-AU" i="1" dirty="0"/>
              <a:t>arXiv:2311.14864</a:t>
            </a:r>
            <a:r>
              <a:rPr lang="en-AU" dirty="0"/>
              <a:t>.</a:t>
            </a:r>
            <a:endParaRPr lang="en-US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8343B1-F238-9D99-D66B-781E2301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85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58EAC29-5C36-52EA-91F2-59521711CE0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Bipartite Representations</a:t>
            </a:r>
          </a:p>
        </p:txBody>
      </p:sp>
      <p:cxnSp>
        <p:nvCxnSpPr>
          <p:cNvPr id="7" name="Gerade Verbindung 87">
            <a:extLst>
              <a:ext uri="{FF2B5EF4-FFF2-40B4-BE49-F238E27FC236}">
                <a16:creationId xmlns:a16="http://schemas.microsoft.com/office/drawing/2014/main" id="{AF3D1AC0-B72C-E64F-9662-D96FDDBC753F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5">
            <a:extLst>
              <a:ext uri="{FF2B5EF4-FFF2-40B4-BE49-F238E27FC236}">
                <a16:creationId xmlns:a16="http://schemas.microsoft.com/office/drawing/2014/main" id="{2D874A55-C170-DAA4-3543-32C41615F21E}"/>
              </a:ext>
            </a:extLst>
          </p:cNvPr>
          <p:cNvSpPr txBox="1"/>
          <p:nvPr/>
        </p:nvSpPr>
        <p:spPr>
          <a:xfrm>
            <a:off x="698998" y="1289713"/>
            <a:ext cx="7911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Parametrizing hypergraphs as graphs via bipartite expansion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3" name="Picture 12" descr="A diagram of a triangle&#10;&#10;AI-generated content may be incorrect.">
            <a:extLst>
              <a:ext uri="{FF2B5EF4-FFF2-40B4-BE49-F238E27FC236}">
                <a16:creationId xmlns:a16="http://schemas.microsoft.com/office/drawing/2014/main" id="{9C1C3393-2CCE-E619-91D9-FE7CD945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20" y="2142921"/>
            <a:ext cx="4998076" cy="3987229"/>
          </a:xfrm>
          <a:prstGeom prst="rect">
            <a:avLst/>
          </a:prstGeom>
        </p:spPr>
      </p:pic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430588D9-E17D-1EBD-A883-8ED8D84ED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647" y="2247121"/>
            <a:ext cx="5914308" cy="35220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81D03-BA5B-59D6-2D3C-1B92665A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52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Liftings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6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8" y="1289713"/>
            <a:ext cx="7911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Parametrizing graphs as hypergraphs with liftings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5" name="Grafik 4" descr="Ein Bild, das Reihe, Diagramm enthält.&#10;&#10;Automatisch generierte Beschreibung">
            <a:extLst>
              <a:ext uri="{FF2B5EF4-FFF2-40B4-BE49-F238E27FC236}">
                <a16:creationId xmlns:a16="http://schemas.microsoft.com/office/drawing/2014/main" id="{86E7774B-3BA9-7159-4DA0-CA2598275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2037687"/>
            <a:ext cx="7747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2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1">
            <a:extLst>
              <a:ext uri="{FF2B5EF4-FFF2-40B4-BE49-F238E27FC236}">
                <a16:creationId xmlns:a16="http://schemas.microsoft.com/office/drawing/2014/main" id="{56D50202-75C0-B842-862A-912E5AAAA540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Topological Architectures</a:t>
            </a:r>
          </a:p>
        </p:txBody>
      </p: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BC304BF1-3138-7342-A74D-0E26964D4372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B1289C6-B714-8F88-8F6E-D04A12E6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82661D-E7E2-4497-F63B-ABF1283DAB09}"/>
              </a:ext>
            </a:extLst>
          </p:cNvPr>
          <p:cNvSpPr txBox="1"/>
          <p:nvPr/>
        </p:nvSpPr>
        <p:spPr>
          <a:xfrm>
            <a:off x="698999" y="1173348"/>
            <a:ext cx="99932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To leverage hypergraph parametrizations in relational learning, one can define </a:t>
            </a:r>
            <a:r>
              <a:rPr lang="en-US" sz="2200" b="1" dirty="0">
                <a:solidFill>
                  <a:srgbClr val="000000"/>
                </a:solidFill>
              </a:rPr>
              <a:t>message-passing on hypergraphs</a:t>
            </a:r>
            <a:r>
              <a:rPr lang="en-US" sz="2200" dirty="0">
                <a:solidFill>
                  <a:srgbClr val="000000"/>
                </a:solidFill>
              </a:rPr>
              <a:t>. </a:t>
            </a: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>
                <a:solidFill>
                  <a:srgbClr val="000000"/>
                </a:solidFill>
              </a:rPr>
              <a:t>Graph Neural Networks (GNN)			Hypergraph Neural Networks (HNN)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dirty="0"/>
              <a:t>HNNs are </a:t>
            </a:r>
            <a:r>
              <a:rPr lang="en-US" sz="2200" b="1" dirty="0"/>
              <a:t>two-phase schemes</a:t>
            </a:r>
            <a:r>
              <a:rPr lang="en-US" sz="2200" dirty="0"/>
              <a:t>: Messages are passed from nodes to hyperedges and then back to nodes (Huang and Yang, 2021).</a:t>
            </a:r>
            <a:endParaRPr lang="en-US" sz="2200" b="1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9A506C-5410-329E-AF25-3E91DBAD0B3C}"/>
              </a:ext>
            </a:extLst>
          </p:cNvPr>
          <p:cNvGrpSpPr/>
          <p:nvPr/>
        </p:nvGrpSpPr>
        <p:grpSpPr>
          <a:xfrm>
            <a:off x="836167" y="3039497"/>
            <a:ext cx="3816204" cy="1614852"/>
            <a:chOff x="836167" y="3309317"/>
            <a:chExt cx="3816204" cy="1614852"/>
          </a:xfrm>
        </p:grpSpPr>
        <p:pic>
          <p:nvPicPr>
            <p:cNvPr id="4" name="Grafik 3" descr="Ein Bild, das Schrift, Handschrift, weiß, Text enthält.&#10;&#10;Automatisch generierte Beschreibung">
              <a:extLst>
                <a:ext uri="{FF2B5EF4-FFF2-40B4-BE49-F238E27FC236}">
                  <a16:creationId xmlns:a16="http://schemas.microsoft.com/office/drawing/2014/main" id="{5CD82D58-413D-33E7-5A54-7C7357C9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167" y="3826889"/>
              <a:ext cx="3816204" cy="109728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EAAE02-8453-1BE7-D0D1-B519A4913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267" y="3309317"/>
              <a:ext cx="1894333" cy="43986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7527CF-6650-C4C6-9A69-4FCE6A202A15}"/>
              </a:ext>
            </a:extLst>
          </p:cNvPr>
          <p:cNvGrpSpPr/>
          <p:nvPr/>
        </p:nvGrpSpPr>
        <p:grpSpPr>
          <a:xfrm>
            <a:off x="6325507" y="3085296"/>
            <a:ext cx="3781586" cy="2084251"/>
            <a:chOff x="6505389" y="3067175"/>
            <a:chExt cx="3781586" cy="2084251"/>
          </a:xfrm>
        </p:grpSpPr>
        <p:pic>
          <p:nvPicPr>
            <p:cNvPr id="7" name="Grafik 6" descr="Ein Bild, das Schrift, Handschrift, Kalligrafie, weiß enthält.&#10;&#10;Automatisch generierte Beschreibung">
              <a:extLst>
                <a:ext uri="{FF2B5EF4-FFF2-40B4-BE49-F238E27FC236}">
                  <a16:creationId xmlns:a16="http://schemas.microsoft.com/office/drawing/2014/main" id="{D2409B45-8781-361A-E8FC-DEE37E2ED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5389" y="3322626"/>
              <a:ext cx="3781586" cy="1828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1D0E85-1A53-1334-6305-E4A5457A4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7568" y="3067175"/>
              <a:ext cx="1738614" cy="3460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7198C-8849-3B21-1CC6-B9B6638C0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287" r="-1"/>
          <a:stretch>
            <a:fillRect/>
          </a:stretch>
        </p:blipFill>
        <p:spPr>
          <a:xfrm>
            <a:off x="4586893" y="1949480"/>
            <a:ext cx="1323662" cy="18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EA6DD5-DEC5-B218-446B-3390104A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82" y="2247121"/>
            <a:ext cx="10097436" cy="2130487"/>
          </a:xfrm>
          <a:prstGeom prst="rect">
            <a:avLst/>
          </a:prstGeom>
        </p:spPr>
      </p:pic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09884894-3DAA-362B-4BDC-0A2755AB5184}"/>
              </a:ext>
            </a:extLst>
          </p:cNvPr>
          <p:cNvCxnSpPr/>
          <p:nvPr/>
        </p:nvCxnSpPr>
        <p:spPr>
          <a:xfrm flipV="1">
            <a:off x="267122" y="6340082"/>
            <a:ext cx="2384043" cy="5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>
            <a:extLst>
              <a:ext uri="{FF2B5EF4-FFF2-40B4-BE49-F238E27FC236}">
                <a16:creationId xmlns:a16="http://schemas.microsoft.com/office/drawing/2014/main" id="{24863ACC-5C5E-D851-3FCB-F3EA29825CCF}"/>
              </a:ext>
            </a:extLst>
          </p:cNvPr>
          <p:cNvSpPr txBox="1"/>
          <p:nvPr/>
        </p:nvSpPr>
        <p:spPr>
          <a:xfrm>
            <a:off x="267122" y="6405832"/>
            <a:ext cx="1114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Feng, Y. et al. AAAI 2019. </a:t>
            </a:r>
            <a:endParaRPr lang="en-US" sz="16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EB25E89-3C7B-2BC4-5D63-A9B364E21827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Two Phase Scheme</a:t>
            </a:r>
          </a:p>
        </p:txBody>
      </p:sp>
      <p:cxnSp>
        <p:nvCxnSpPr>
          <p:cNvPr id="6" name="Gerade Verbindung 87">
            <a:extLst>
              <a:ext uri="{FF2B5EF4-FFF2-40B4-BE49-F238E27FC236}">
                <a16:creationId xmlns:a16="http://schemas.microsoft.com/office/drawing/2014/main" id="{8AF7601D-C6A0-0A5C-C881-A9350AC749CE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A5E1D-99B3-8F6B-5E85-B1484CA4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52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02B1AA-423C-D30D-9D05-965246385459}"/>
              </a:ext>
            </a:extLst>
          </p:cNvPr>
          <p:cNvSpPr txBox="1"/>
          <p:nvPr/>
        </p:nvSpPr>
        <p:spPr>
          <a:xfrm>
            <a:off x="1028400" y="1120676"/>
            <a:ext cx="95039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00000"/>
                </a:solidFill>
              </a:rPr>
              <a:t>Collab</a:t>
            </a:r>
            <a:r>
              <a:rPr lang="en-AU" sz="2200" dirty="0">
                <a:solidFill>
                  <a:srgbClr val="000000"/>
                </a:solidFill>
              </a:rPr>
              <a:t> is a collection of ego-networks where nodes are researchers. </a:t>
            </a: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	Labels = fields of research of the authors.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200" b="1" dirty="0" err="1">
                <a:solidFill>
                  <a:srgbClr val="000000"/>
                </a:solidFill>
              </a:rPr>
              <a:t>Imdb</a:t>
            </a:r>
            <a:r>
              <a:rPr lang="en-AU" sz="2200" dirty="0">
                <a:solidFill>
                  <a:srgbClr val="000000"/>
                </a:solidFill>
              </a:rPr>
              <a:t> is a collection of ego-networks where nodes are actors. </a:t>
            </a: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	Labels = genre of movies used to construct the networks.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00000"/>
                </a:solidFill>
              </a:rPr>
              <a:t>Reddit</a:t>
            </a:r>
            <a:r>
              <a:rPr lang="en-AU" sz="2200" dirty="0">
                <a:solidFill>
                  <a:srgbClr val="000000"/>
                </a:solidFill>
              </a:rPr>
              <a:t> is a collection of graphs corresponding to online discussion threads on reddit, where nodes correspond to users. </a:t>
            </a:r>
          </a:p>
          <a:p>
            <a:pPr algn="just"/>
            <a:r>
              <a:rPr lang="en-AU" sz="2200" dirty="0">
                <a:solidFill>
                  <a:srgbClr val="000000"/>
                </a:solidFill>
              </a:rPr>
              <a:t>	Labels = discussion-community or question answering community.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D1508DA-686D-9BED-7CA4-0E7A4BD3D515}"/>
              </a:ext>
            </a:extLst>
          </p:cNvPr>
          <p:cNvSpPr txBox="1">
            <a:spLocks/>
          </p:cNvSpPr>
          <p:nvPr/>
        </p:nvSpPr>
        <p:spPr>
          <a:xfrm>
            <a:off x="648000" y="-103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Graph Datasets – Graph Classification</a:t>
            </a:r>
          </a:p>
        </p:txBody>
      </p:sp>
      <p:cxnSp>
        <p:nvCxnSpPr>
          <p:cNvPr id="5" name="Gerade Verbindung 87">
            <a:extLst>
              <a:ext uri="{FF2B5EF4-FFF2-40B4-BE49-F238E27FC236}">
                <a16:creationId xmlns:a16="http://schemas.microsoft.com/office/drawing/2014/main" id="{28573F90-DE72-AC98-E15B-E1685433CE1F}"/>
              </a:ext>
            </a:extLst>
          </p:cNvPr>
          <p:cNvCxnSpPr/>
          <p:nvPr/>
        </p:nvCxnSpPr>
        <p:spPr>
          <a:xfrm flipV="1">
            <a:off x="698999" y="921558"/>
            <a:ext cx="9993297" cy="2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12FE654-C5F1-888B-A3D6-8EF49FE69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950" y="3779532"/>
            <a:ext cx="5981700" cy="2082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51A6D-808D-C00B-B111-14819B3D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317B-5C31-6B4D-BD10-D9D600A4A5C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48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1298</Words>
  <Application>Microsoft Macintosh PowerPoint</Application>
  <PresentationFormat>Widescreen</PresentationFormat>
  <Paragraphs>269</Paragraphs>
  <Slides>48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Office-Design</vt:lpstr>
      <vt:lpstr>Higher-Order Learning with Graph Neural Networks via Hypergraph Encodings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large-margin learning in hyperbolic space</dc:title>
  <dc:creator>Ein Microsoft Office-Anwender</dc:creator>
  <cp:lastModifiedBy>Pellegrin, Raphael</cp:lastModifiedBy>
  <cp:revision>1011</cp:revision>
  <cp:lastPrinted>2019-09-05T19:40:50Z</cp:lastPrinted>
  <dcterms:created xsi:type="dcterms:W3CDTF">2019-09-05T13:47:57Z</dcterms:created>
  <dcterms:modified xsi:type="dcterms:W3CDTF">2025-11-22T20:57:25Z</dcterms:modified>
</cp:coreProperties>
</file>